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2" r:id="rId1"/>
  </p:sldMasterIdLst>
  <p:sldIdLst>
    <p:sldId id="256" r:id="rId2"/>
    <p:sldId id="258" r:id="rId3"/>
    <p:sldId id="287" r:id="rId4"/>
    <p:sldId id="274" r:id="rId5"/>
    <p:sldId id="280" r:id="rId6"/>
    <p:sldId id="272" r:id="rId7"/>
    <p:sldId id="285" r:id="rId8"/>
    <p:sldId id="290" r:id="rId9"/>
    <p:sldId id="284" r:id="rId10"/>
    <p:sldId id="271" r:id="rId11"/>
    <p:sldId id="288" r:id="rId12"/>
    <p:sldId id="282" r:id="rId13"/>
    <p:sldId id="275" r:id="rId14"/>
    <p:sldId id="276" r:id="rId15"/>
    <p:sldId id="289" r:id="rId16"/>
    <p:sldId id="278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BD8648"/>
    <a:srgbClr val="0A1435"/>
    <a:srgbClr val="0A163B"/>
    <a:srgbClr val="0A1637"/>
    <a:srgbClr val="0A1635"/>
    <a:srgbClr val="000F50"/>
    <a:srgbClr val="000050"/>
    <a:srgbClr val="000B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7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3BE9-F9D2-47AF-8E70-4F7F03F4FF95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2D7A9BCB-2793-4222-8684-1A8526252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31550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3BE9-F9D2-47AF-8E70-4F7F03F4FF95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9BCB-2793-4222-8684-1A8526252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13288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3BE9-F9D2-47AF-8E70-4F7F03F4FF95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D7A9BCB-2793-4222-8684-1A8526252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62200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3BE9-F9D2-47AF-8E70-4F7F03F4FF95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2D7A9BCB-2793-4222-8684-1A8526252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71698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3BE9-F9D2-47AF-8E70-4F7F03F4FF95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2D7A9BCB-2793-4222-8684-1A8526252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2970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3BE9-F9D2-47AF-8E70-4F7F03F4FF95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9BCB-2793-4222-8684-1A8526252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10558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3BE9-F9D2-47AF-8E70-4F7F03F4FF95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9BCB-2793-4222-8684-1A8526252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7995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3BE9-F9D2-47AF-8E70-4F7F03F4FF95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9BCB-2793-4222-8684-1A8526252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86801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3BE9-F9D2-47AF-8E70-4F7F03F4FF95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D7A9BCB-2793-4222-8684-1A8526252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8161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3BE9-F9D2-47AF-8E70-4F7F03F4FF95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D7A9BCB-2793-4222-8684-1A8526252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18347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3BE9-F9D2-47AF-8E70-4F7F03F4FF95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D7A9BCB-2793-4222-8684-1A85262524AC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649194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3BE9-F9D2-47AF-8E70-4F7F03F4FF95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D7A9BCB-2793-4222-8684-1A8526252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4050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3BE9-F9D2-47AF-8E70-4F7F03F4FF95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D7A9BCB-2793-4222-8684-1A85262524AC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852320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3BE9-F9D2-47AF-8E70-4F7F03F4FF95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D7A9BCB-2793-4222-8684-1A8526252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22842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3BE9-F9D2-47AF-8E70-4F7F03F4FF95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9BCB-2793-4222-8684-1A8526252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0439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3BE9-F9D2-47AF-8E70-4F7F03F4FF95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9BCB-2793-4222-8684-1A8526252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97416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6D3BE9-F9D2-47AF-8E70-4F7F03F4FF95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2D7A9BCB-2793-4222-8684-1A8526252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5159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  <p:sldLayoutId id="2147483774" r:id="rId12"/>
    <p:sldLayoutId id="2147483775" r:id="rId13"/>
    <p:sldLayoutId id="2147483776" r:id="rId14"/>
    <p:sldLayoutId id="2147483777" r:id="rId15"/>
    <p:sldLayoutId id="214748377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m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mp"/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8.tm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mp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6" Type="http://schemas.openxmlformats.org/officeDocument/2006/relationships/image" Target="../media/image11.tmp"/><Relationship Id="rId5" Type="http://schemas.openxmlformats.org/officeDocument/2006/relationships/image" Target="../media/image10.tmp"/><Relationship Id="rId4" Type="http://schemas.openxmlformats.org/officeDocument/2006/relationships/image" Target="../media/image9.tm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tmp"/><Relationship Id="rId3" Type="http://schemas.openxmlformats.org/officeDocument/2006/relationships/image" Target="../media/image12.tmp"/><Relationship Id="rId7" Type="http://schemas.openxmlformats.org/officeDocument/2006/relationships/image" Target="../media/image16.tmp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6" Type="http://schemas.openxmlformats.org/officeDocument/2006/relationships/image" Target="../media/image15.tmp"/><Relationship Id="rId5" Type="http://schemas.openxmlformats.org/officeDocument/2006/relationships/image" Target="../media/image14.tmp"/><Relationship Id="rId4" Type="http://schemas.openxmlformats.org/officeDocument/2006/relationships/image" Target="../media/image13.tm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tmp"/><Relationship Id="rId2" Type="http://schemas.openxmlformats.org/officeDocument/2006/relationships/image" Target="../media/image18.tmp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tmp"/><Relationship Id="rId4" Type="http://schemas.openxmlformats.org/officeDocument/2006/relationships/image" Target="../media/image20.tm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tmp"/><Relationship Id="rId7" Type="http://schemas.openxmlformats.org/officeDocument/2006/relationships/image" Target="../media/image27.tmp"/><Relationship Id="rId2" Type="http://schemas.openxmlformats.org/officeDocument/2006/relationships/image" Target="../media/image22.tm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tmp"/><Relationship Id="rId5" Type="http://schemas.openxmlformats.org/officeDocument/2006/relationships/image" Target="../media/image25.tmp"/><Relationship Id="rId4" Type="http://schemas.openxmlformats.org/officeDocument/2006/relationships/image" Target="../media/image24.tm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tmp"/><Relationship Id="rId2" Type="http://schemas.openxmlformats.org/officeDocument/2006/relationships/image" Target="../media/image28.tmp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athsgenie.co.uk/" TargetMode="External"/><Relationship Id="rId3" Type="http://schemas.openxmlformats.org/officeDocument/2006/relationships/hyperlink" Target="http://www.onmaths.com/our-top-top-topics/" TargetMode="External"/><Relationship Id="rId7" Type="http://schemas.openxmlformats.org/officeDocument/2006/relationships/hyperlink" Target="http://www.gcsemathsquestions.co.uk/" TargetMode="External"/><Relationship Id="rId2" Type="http://schemas.openxmlformats.org/officeDocument/2006/relationships/hyperlink" Target="http://www.examq.co.uk/qualification/2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www.savemyexams.com/gcse" TargetMode="External"/><Relationship Id="rId5" Type="http://schemas.openxmlformats.org/officeDocument/2006/relationships/hyperlink" Target="https://www.mathslinks.co.uk/gcse-questions-by-topic" TargetMode="External"/><Relationship Id="rId4" Type="http://schemas.openxmlformats.org/officeDocument/2006/relationships/hyperlink" Target="http://www.1stclassmaths.com/" TargetMode="External"/><Relationship Id="rId9" Type="http://schemas.openxmlformats.org/officeDocument/2006/relationships/hyperlink" Target="https://www.drfrost.org/revision/papers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tmp"/><Relationship Id="rId2" Type="http://schemas.openxmlformats.org/officeDocument/2006/relationships/image" Target="../media/image30.tmp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5"/>
            <a:ext cx="12192000" cy="4236589"/>
          </a:xfrm>
          <a:solidFill>
            <a:srgbClr val="BD8648"/>
          </a:solidFill>
        </p:spPr>
        <p:txBody>
          <a:bodyPr>
            <a:noAutofit/>
          </a:bodyPr>
          <a:lstStyle/>
          <a:p>
            <a:pPr algn="ctr"/>
            <a:br>
              <a:rPr lang="en-GB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GB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 SemiBold" panose="020B0703030101060003" pitchFamily="34" charset="0"/>
              </a:rPr>
              <a:t>Supporting your child in Mathematics</a:t>
            </a:r>
            <a:br>
              <a:rPr lang="en-GB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GB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8248" y="4299147"/>
            <a:ext cx="5035504" cy="21799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9FAA8A8-68D8-3426-43AA-0E8DA8F162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386" y="2909815"/>
            <a:ext cx="11841227" cy="1038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809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238"/>
    </mc:Choice>
    <mc:Fallback xmlns="">
      <p:transition spd="slow" advTm="24238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19055" y="617113"/>
            <a:ext cx="7290054" cy="1499616"/>
          </a:xfrm>
        </p:spPr>
        <p:txBody>
          <a:bodyPr/>
          <a:lstStyle/>
          <a:p>
            <a:r>
              <a:rPr lang="en-GB" dirty="0">
                <a:latin typeface="Raleway SemiBold" panose="020B0703030101060003" pitchFamily="34" charset="0"/>
              </a:rPr>
              <a:t>Mathematics in KS4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19055" y="1904526"/>
            <a:ext cx="8553890" cy="529476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rPr>
              <a:t>About us and the curriculum at Key Stage 4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rPr>
              <a:t>Higher/Foundation and GCSE Grades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rPr>
              <a:t>Assessments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rPr>
              <a:t>Homework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rPr>
              <a:t>Supporting at Home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rPr>
              <a:t>Useful Resources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22550549"/>
      </p:ext>
    </p:extLst>
  </p:cSld>
  <p:clrMapOvr>
    <a:masterClrMapping/>
  </p:clrMapOvr>
  <p:transition spd="slow" advTm="39862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497EC8-533C-7B8B-0230-F49B2790AF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About 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81C95E-63FE-000D-55F4-5A2CEF1DA7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540189"/>
            <a:ext cx="8915400" cy="3777622"/>
          </a:xfrm>
        </p:spPr>
        <p:txBody>
          <a:bodyPr>
            <a:normAutofit/>
          </a:bodyPr>
          <a:lstStyle/>
          <a:p>
            <a:r>
              <a:rPr lang="en-GB" sz="2000" dirty="0"/>
              <a:t>One the most successful maths departments in the North East.</a:t>
            </a:r>
          </a:p>
          <a:p>
            <a:r>
              <a:rPr lang="en-GB" sz="2000" dirty="0"/>
              <a:t>35.4% of pupils achieved a grade 7 or above in 2024/25</a:t>
            </a:r>
          </a:p>
          <a:p>
            <a:r>
              <a:rPr lang="en-GB" sz="2000" dirty="0"/>
              <a:t>81.4% of pupils achieved a grade 4 or above in 2024/25</a:t>
            </a:r>
          </a:p>
          <a:p>
            <a:r>
              <a:rPr lang="en-GB" sz="2000" dirty="0"/>
              <a:t>15 experienced maths specialist teachers</a:t>
            </a:r>
          </a:p>
          <a:p>
            <a:r>
              <a:rPr lang="en-GB" sz="2000" dirty="0"/>
              <a:t>High retention of pupils going on to study A-level maths</a:t>
            </a:r>
          </a:p>
        </p:txBody>
      </p:sp>
    </p:spTree>
    <p:extLst>
      <p:ext uri="{BB962C8B-B14F-4D97-AF65-F5344CB8AC3E}">
        <p14:creationId xmlns:p14="http://schemas.microsoft.com/office/powerpoint/2010/main" val="7832559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50428" y="342449"/>
            <a:ext cx="7290054" cy="1499616"/>
          </a:xfrm>
        </p:spPr>
        <p:txBody>
          <a:bodyPr/>
          <a:lstStyle/>
          <a:p>
            <a:r>
              <a:rPr lang="en-GB" dirty="0">
                <a:latin typeface="Raleway SemiBold" panose="020B0703030101060003" pitchFamily="34" charset="0"/>
              </a:rPr>
              <a:t>GCSE Tiers of Entry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1819054" y="1194295"/>
            <a:ext cx="9842859" cy="529476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rPr>
              <a:t>We aim to enter pupils for the tier of entry that gives them the best chance of their highest possible grade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rPr>
              <a:t>Entries are not made until </a:t>
            </a:r>
            <a:r>
              <a:rPr lang="en-GB" u="sng" dirty="0"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rPr>
              <a:t>after January Mocks in Year 11.</a:t>
            </a:r>
            <a:r>
              <a:rPr lang="en-GB" dirty="0"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rPr>
              <a:t> Assessments are carried out in year 10 and Year 11 to ensure pupils are covering the most appropriate work to support their attainment in the final GCSE exams – set changes are made throughout to ensure the most appropriate support is available.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8249" y="3428999"/>
            <a:ext cx="7207499" cy="3060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506537"/>
      </p:ext>
    </p:extLst>
  </p:cSld>
  <p:clrMapOvr>
    <a:masterClrMapping/>
  </p:clrMapOvr>
  <p:transition spd="slow" advTm="47665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3227" y="629528"/>
            <a:ext cx="10375781" cy="1499616"/>
          </a:xfrm>
        </p:spPr>
        <p:txBody>
          <a:bodyPr/>
          <a:lstStyle/>
          <a:p>
            <a:r>
              <a:rPr lang="en-GB" dirty="0">
                <a:latin typeface="Raleway SemiBold" panose="020B0703030101060003" pitchFamily="34" charset="0"/>
              </a:rPr>
              <a:t>KS4 Curriculum Content (year 10 and year 11)</a:t>
            </a:r>
          </a:p>
        </p:txBody>
      </p:sp>
      <p:pic>
        <p:nvPicPr>
          <p:cNvPr id="4" name="Picture 3" descr="A black and white text on a white background&#10;&#10;Description automatically generated">
            <a:extLst>
              <a:ext uri="{FF2B5EF4-FFF2-40B4-BE49-F238E27FC236}">
                <a16:creationId xmlns:a16="http://schemas.microsoft.com/office/drawing/2014/main" id="{E1310A27-CC28-2AF6-FFCE-2A62C5C2C1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991" y="1580193"/>
            <a:ext cx="11946017" cy="4810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867593"/>
      </p:ext>
    </p:extLst>
  </p:cSld>
  <p:clrMapOvr>
    <a:masterClrMapping/>
  </p:clrMapOvr>
  <p:transition spd="slow" advTm="18362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7656" y="576365"/>
            <a:ext cx="7290054" cy="1499616"/>
          </a:xfrm>
        </p:spPr>
        <p:txBody>
          <a:bodyPr/>
          <a:lstStyle/>
          <a:p>
            <a:r>
              <a:rPr lang="en-GB" dirty="0">
                <a:latin typeface="Raleway SemiBold" panose="020B0703030101060003" pitchFamily="34" charset="0"/>
              </a:rPr>
              <a:t>Assessments and mocks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1894577" y="1326173"/>
            <a:ext cx="10297423" cy="529476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rPr>
              <a:t>Assessments take two forms, formative and summative.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rPr>
              <a:t>Formative assessments are used every two weeks throughout year 10 to assess how pupils are progressing through the curriculum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rPr>
              <a:t>Formative assessments are generally ungraded and do not usually contain a ‘mark’, pupils are encouraged to reflect on their knowledge rather than attainment (using a feedback/review sheet).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rPr>
              <a:t>In year 11 these “formative” assessments become less frequent as we begin to practice more exam papers. We move to an assessment that supports the revision process.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rPr>
              <a:t>Summative assessments, sat three times during year 10 (Autumn, Spring and Summer), use a modified GCSE paper at the start of the year, moving on to full papers at the end of Year 10.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rPr>
              <a:t>In year 11 there are 4 full GCSE assessments, one in Autumn, two during the January Mocks, and one in Spring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34554346"/>
      </p:ext>
    </p:extLst>
  </p:cSld>
  <p:clrMapOvr>
    <a:masterClrMapping/>
  </p:clrMapOvr>
  <p:transition spd="slow" advTm="123642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50428" y="342449"/>
            <a:ext cx="7290054" cy="1499616"/>
          </a:xfrm>
        </p:spPr>
        <p:txBody>
          <a:bodyPr/>
          <a:lstStyle/>
          <a:p>
            <a:r>
              <a:rPr lang="en-GB" dirty="0">
                <a:latin typeface="Raleway SemiBold" panose="020B0703030101060003" pitchFamily="34" charset="0"/>
              </a:rPr>
              <a:t>Final Exam Structure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1819054" y="1904526"/>
            <a:ext cx="10567875" cy="529476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rPr>
              <a:t>We enter pupils for the OCR GCSE Mathematics Exam (code J560).</a:t>
            </a:r>
          </a:p>
          <a:p>
            <a:pPr>
              <a:buFont typeface="Wingdings" panose="05000000000000000000" pitchFamily="2" charset="2"/>
              <a:buChar char="§"/>
            </a:pPr>
            <a:endParaRPr lang="en-GB" dirty="0">
              <a:latin typeface="Lato Medium" panose="020F0502020204030203" pitchFamily="34" charset="0"/>
              <a:ea typeface="Lato Medium" panose="020F0502020204030203" pitchFamily="34" charset="0"/>
              <a:cs typeface="Lato Medium" panose="020F0502020204030203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rPr>
              <a:t>Examination is across three 90minute papers:</a:t>
            </a:r>
          </a:p>
        </p:txBody>
      </p:sp>
      <p:pic>
        <p:nvPicPr>
          <p:cNvPr id="4" name="Picture 3" descr="A screenshot of a white paper&#10;&#10;AI-generated content may be incorrect.">
            <a:extLst>
              <a:ext uri="{FF2B5EF4-FFF2-40B4-BE49-F238E27FC236}">
                <a16:creationId xmlns:a16="http://schemas.microsoft.com/office/drawing/2014/main" id="{5E32F1FF-1781-DB6D-62A8-63C7602C86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874" y="3122785"/>
            <a:ext cx="3524581" cy="3411342"/>
          </a:xfrm>
          <a:prstGeom prst="rect">
            <a:avLst/>
          </a:prstGeom>
        </p:spPr>
      </p:pic>
      <p:pic>
        <p:nvPicPr>
          <p:cNvPr id="6" name="Picture 5" descr="A screenshot of a paper&#10;&#10;AI-generated content may be incorrect.">
            <a:extLst>
              <a:ext uri="{FF2B5EF4-FFF2-40B4-BE49-F238E27FC236}">
                <a16:creationId xmlns:a16="http://schemas.microsoft.com/office/drawing/2014/main" id="{75E3F552-117B-F967-670F-9E3753B5B4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7275" y="3122785"/>
            <a:ext cx="3524581" cy="3355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537410"/>
      </p:ext>
    </p:extLst>
  </p:cSld>
  <p:clrMapOvr>
    <a:masterClrMapping/>
  </p:clrMapOvr>
  <p:transition spd="slow" advTm="47665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2AB99D-9C0A-3EBB-3678-F33D9C12C6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8A5E8B-4ECD-CD34-C406-E0255773DF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0428" y="342449"/>
            <a:ext cx="7290054" cy="1499616"/>
          </a:xfrm>
        </p:spPr>
        <p:txBody>
          <a:bodyPr/>
          <a:lstStyle/>
          <a:p>
            <a:r>
              <a:rPr lang="en-GB" dirty="0">
                <a:latin typeface="Raleway SemiBold" panose="020B0703030101060003" pitchFamily="34" charset="0"/>
              </a:rPr>
              <a:t>AQA Further Maths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7C7FE622-6531-0A73-5D14-0683C8267B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19054" y="1904526"/>
            <a:ext cx="10567875" cy="529476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rPr>
              <a:t>Only pupils who achieve a grade 8 or 9 in January mocks in year 11 will be entered for this extra exam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rPr>
              <a:t>It will be an opt-in process, with the majority of the teaching taking place in Period 7 sessions.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rPr>
              <a:t>Some of the “overlap topics” will be taught in mainstream lessons to pupils covering the Higher syllabus.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rPr>
              <a:t>Helps bridge the gap to A-level but is not essential.</a:t>
            </a:r>
          </a:p>
        </p:txBody>
      </p:sp>
    </p:spTree>
    <p:extLst>
      <p:ext uri="{BB962C8B-B14F-4D97-AF65-F5344CB8AC3E}">
        <p14:creationId xmlns:p14="http://schemas.microsoft.com/office/powerpoint/2010/main" val="1888814655"/>
      </p:ext>
    </p:extLst>
  </p:cSld>
  <p:clrMapOvr>
    <a:masterClrMapping/>
  </p:clrMapOvr>
  <p:transition spd="slow" advTm="47665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50428" y="342449"/>
            <a:ext cx="7290054" cy="1499616"/>
          </a:xfrm>
        </p:spPr>
        <p:txBody>
          <a:bodyPr/>
          <a:lstStyle/>
          <a:p>
            <a:r>
              <a:rPr lang="en-GB" dirty="0">
                <a:latin typeface="Raleway SemiBold" panose="020B0703030101060003" pitchFamily="34" charset="0"/>
              </a:rPr>
              <a:t>Back of the Homework Booklet</a:t>
            </a:r>
          </a:p>
        </p:txBody>
      </p:sp>
      <p:pic>
        <p:nvPicPr>
          <p:cNvPr id="4" name="Picture 3" descr="A table with numbers and a list of maths&#10;&#10;Description automatically generated with medium confidence">
            <a:extLst>
              <a:ext uri="{FF2B5EF4-FFF2-40B4-BE49-F238E27FC236}">
                <a16:creationId xmlns:a16="http://schemas.microsoft.com/office/drawing/2014/main" id="{4AA47D74-691F-1C5F-A5B9-82B9E4FB14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9079" y="1092257"/>
            <a:ext cx="3835930" cy="5519410"/>
          </a:xfrm>
          <a:prstGeom prst="rect">
            <a:avLst/>
          </a:prstGeom>
        </p:spPr>
      </p:pic>
      <p:pic>
        <p:nvPicPr>
          <p:cNvPr id="6" name="Picture 5" descr="A tree with various school objects on it&#10;&#10;Description automatically generated">
            <a:extLst>
              <a:ext uri="{FF2B5EF4-FFF2-40B4-BE49-F238E27FC236}">
                <a16:creationId xmlns:a16="http://schemas.microsoft.com/office/drawing/2014/main" id="{2BE74675-A619-819F-0D7D-26240FD944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460" y="1703774"/>
            <a:ext cx="2991267" cy="4296375"/>
          </a:xfrm>
          <a:prstGeom prst="rect">
            <a:avLst/>
          </a:prstGeom>
        </p:spPr>
      </p:pic>
      <p:sp>
        <p:nvSpPr>
          <p:cNvPr id="7" name="Arrow: Notched Right 6">
            <a:extLst>
              <a:ext uri="{FF2B5EF4-FFF2-40B4-BE49-F238E27FC236}">
                <a16:creationId xmlns:a16="http://schemas.microsoft.com/office/drawing/2014/main" id="{CCEE9AFE-6EF6-777D-E897-7E7004539182}"/>
              </a:ext>
            </a:extLst>
          </p:cNvPr>
          <p:cNvSpPr/>
          <p:nvPr/>
        </p:nvSpPr>
        <p:spPr>
          <a:xfrm>
            <a:off x="4852919" y="3318344"/>
            <a:ext cx="942536" cy="717452"/>
          </a:xfrm>
          <a:prstGeom prst="notched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75724316"/>
      </p:ext>
    </p:extLst>
  </p:cSld>
  <p:clrMapOvr>
    <a:masterClrMapping/>
  </p:clrMapOvr>
  <p:transition spd="slow" advTm="49515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50428" y="342449"/>
            <a:ext cx="8835624" cy="1499616"/>
          </a:xfrm>
        </p:spPr>
        <p:txBody>
          <a:bodyPr/>
          <a:lstStyle/>
          <a:p>
            <a:r>
              <a:rPr lang="en-GB" dirty="0">
                <a:latin typeface="Raleway SemiBold" panose="020B0703030101060003" pitchFamily="34" charset="0"/>
              </a:rPr>
              <a:t>Homework – At Year 10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1803675" y="1220787"/>
            <a:ext cx="10004350" cy="529476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rPr>
              <a:t>All pupils have a homework booklet that supports their progression through our curriculum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rPr>
              <a:t>Questions relating to the previous week’s work,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rPr>
              <a:t>Questions to prompt recall of earlier skills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rPr>
              <a:t>Questions to promote problem solving skills (and resilience!)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rPr>
              <a:t>Class teachers set homework each week from the booklet – reminder set on Frog</a:t>
            </a:r>
          </a:p>
        </p:txBody>
      </p:sp>
      <p:pic>
        <p:nvPicPr>
          <p:cNvPr id="4" name="Picture 3" descr="A tree with various school objects on it&#10;&#10;Description automatically generated">
            <a:extLst>
              <a:ext uri="{FF2B5EF4-FFF2-40B4-BE49-F238E27FC236}">
                <a16:creationId xmlns:a16="http://schemas.microsoft.com/office/drawing/2014/main" id="{391870BC-2C4B-5C08-504E-C70F33CEE9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975" y="3306917"/>
            <a:ext cx="2379741" cy="3418037"/>
          </a:xfrm>
          <a:prstGeom prst="rect">
            <a:avLst/>
          </a:prstGeom>
        </p:spPr>
      </p:pic>
      <p:pic>
        <p:nvPicPr>
          <p:cNvPr id="6" name="Picture 5" descr="A white paper with black text&#10;&#10;Description automatically generated">
            <a:extLst>
              <a:ext uri="{FF2B5EF4-FFF2-40B4-BE49-F238E27FC236}">
                <a16:creationId xmlns:a16="http://schemas.microsoft.com/office/drawing/2014/main" id="{B59FE5D9-70CB-F9FF-1DA2-C9BADD6EF1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7548" y="3306917"/>
            <a:ext cx="2972215" cy="2772162"/>
          </a:xfrm>
          <a:prstGeom prst="rect">
            <a:avLst/>
          </a:prstGeom>
        </p:spPr>
      </p:pic>
      <p:pic>
        <p:nvPicPr>
          <p:cNvPr id="10" name="Picture 9" descr="A screenshot of a math problem&#10;&#10;Description automatically generated">
            <a:extLst>
              <a:ext uri="{FF2B5EF4-FFF2-40B4-BE49-F238E27FC236}">
                <a16:creationId xmlns:a16="http://schemas.microsoft.com/office/drawing/2014/main" id="{D4DC5A99-60C0-4B71-DBFD-79DD36D1385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9285" y="3352311"/>
            <a:ext cx="2981741" cy="3505689"/>
          </a:xfrm>
          <a:prstGeom prst="rect">
            <a:avLst/>
          </a:prstGeom>
        </p:spPr>
      </p:pic>
      <p:pic>
        <p:nvPicPr>
          <p:cNvPr id="13" name="Picture 12" descr="A screenshot of a problem solving&#10;&#10;Description automatically generated">
            <a:extLst>
              <a:ext uri="{FF2B5EF4-FFF2-40B4-BE49-F238E27FC236}">
                <a16:creationId xmlns:a16="http://schemas.microsoft.com/office/drawing/2014/main" id="{1C1EEC76-45EC-306F-EA26-AFF08F86307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1499" y="3371972"/>
            <a:ext cx="3505887" cy="335298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53774740"/>
      </p:ext>
    </p:extLst>
  </p:cSld>
  <p:clrMapOvr>
    <a:masterClrMapping/>
  </p:clrMapOvr>
  <p:transition spd="slow" advTm="49515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50428" y="342449"/>
            <a:ext cx="8835624" cy="1499616"/>
          </a:xfrm>
        </p:spPr>
        <p:txBody>
          <a:bodyPr/>
          <a:lstStyle/>
          <a:p>
            <a:r>
              <a:rPr lang="en-GB" dirty="0">
                <a:latin typeface="Raleway SemiBold" panose="020B0703030101060003" pitchFamily="34" charset="0"/>
              </a:rPr>
              <a:t>Homework (and form time) – At Year 11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1803675" y="965471"/>
            <a:ext cx="10004350" cy="529476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rPr>
              <a:t>All pupils have a booklet that is used for homework and during registration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rPr>
              <a:t>They complete a supported revision programme during registration on Tuesday and Thursday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rPr>
              <a:t>There are additional “Exam Practice” homework questions in the year 11 booklet to ensure breadth of coverage in the build up to the final exams – “little and often!”</a:t>
            </a:r>
          </a:p>
        </p:txBody>
      </p:sp>
      <p:pic>
        <p:nvPicPr>
          <p:cNvPr id="5" name="Picture 4" descr="A tree with various school objects on it&#10;&#10;Description automatically generated">
            <a:extLst>
              <a:ext uri="{FF2B5EF4-FFF2-40B4-BE49-F238E27FC236}">
                <a16:creationId xmlns:a16="http://schemas.microsoft.com/office/drawing/2014/main" id="{E4E21081-D096-AC41-B805-60BC056BDD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975" y="3353728"/>
            <a:ext cx="2284620" cy="332441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51511EB-DEBA-641E-96FC-7F0E79B191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2746" y="2729772"/>
            <a:ext cx="3029373" cy="2276793"/>
          </a:xfrm>
          <a:prstGeom prst="rect">
            <a:avLst/>
          </a:prstGeom>
        </p:spPr>
      </p:pic>
      <p:pic>
        <p:nvPicPr>
          <p:cNvPr id="12" name="Picture 11" descr="A screenshot of a math test&#10;&#10;Description automatically generated">
            <a:extLst>
              <a:ext uri="{FF2B5EF4-FFF2-40B4-BE49-F238E27FC236}">
                <a16:creationId xmlns:a16="http://schemas.microsoft.com/office/drawing/2014/main" id="{6C2AFD47-77B2-9CC8-05D9-D53F23E639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2583" y="3429000"/>
            <a:ext cx="2972215" cy="3019846"/>
          </a:xfrm>
          <a:prstGeom prst="rect">
            <a:avLst/>
          </a:prstGeom>
        </p:spPr>
      </p:pic>
      <p:pic>
        <p:nvPicPr>
          <p:cNvPr id="15" name="Picture 14" descr="A screenshot of a computer&#10;&#10;Description automatically generated">
            <a:extLst>
              <a:ext uri="{FF2B5EF4-FFF2-40B4-BE49-F238E27FC236}">
                <a16:creationId xmlns:a16="http://schemas.microsoft.com/office/drawing/2014/main" id="{D23F96A6-674A-F167-6E79-0A03A66A379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5872" y="4124422"/>
            <a:ext cx="3086531" cy="232442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2F4C9BE2-DDB4-7B10-BBA4-889D7ED0965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5933" y="2866946"/>
            <a:ext cx="2962688" cy="2514951"/>
          </a:xfrm>
          <a:prstGeom prst="rect">
            <a:avLst/>
          </a:prstGeom>
        </p:spPr>
      </p:pic>
      <p:pic>
        <p:nvPicPr>
          <p:cNvPr id="19" name="Picture 18" descr="A diagram of a square&#10;&#10;Description automatically generated">
            <a:extLst>
              <a:ext uri="{FF2B5EF4-FFF2-40B4-BE49-F238E27FC236}">
                <a16:creationId xmlns:a16="http://schemas.microsoft.com/office/drawing/2014/main" id="{6653CF1D-4689-4D9C-93B9-31DC490807F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9635" y="3888179"/>
            <a:ext cx="3038899" cy="237205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56943670"/>
      </p:ext>
    </p:extLst>
  </p:cSld>
  <p:clrMapOvr>
    <a:masterClrMapping/>
  </p:clrMapOvr>
  <p:transition spd="slow" advTm="49515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50427" y="342449"/>
            <a:ext cx="9332735" cy="1499616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Raleway SemiBold" panose="020B0703030101060003" pitchFamily="34" charset="0"/>
              </a:rPr>
              <a:t>Support at home</a:t>
            </a:r>
            <a:br>
              <a:rPr lang="en-GB" dirty="0">
                <a:latin typeface="Raleway SemiBold" panose="020B0703030101060003" pitchFamily="34" charset="0"/>
              </a:rPr>
            </a:br>
            <a:r>
              <a:rPr lang="en-GB" dirty="0">
                <a:latin typeface="Raleway SemiBold" panose="020B0703030101060003" pitchFamily="34" charset="0"/>
              </a:rPr>
              <a:t>- Make homework as purposeful as possible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6602818" y="1638212"/>
            <a:ext cx="5461886" cy="3293646"/>
            <a:chOff x="1579651" y="2011999"/>
            <a:chExt cx="5906324" cy="3190323"/>
          </a:xfrm>
        </p:grpSpPr>
        <p:pic>
          <p:nvPicPr>
            <p:cNvPr id="4" name="Picture 3" descr="Screen Clippi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79651" y="2297949"/>
              <a:ext cx="5906324" cy="2904373"/>
            </a:xfrm>
            <a:prstGeom prst="rect">
              <a:avLst/>
            </a:prstGeom>
          </p:spPr>
        </p:pic>
        <p:pic>
          <p:nvPicPr>
            <p:cNvPr id="3" name="Picture 2" descr="Screen Clippi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8403"/>
            <a:stretch/>
          </p:blipFill>
          <p:spPr>
            <a:xfrm>
              <a:off x="1579651" y="2011999"/>
              <a:ext cx="5906324" cy="571899"/>
            </a:xfrm>
            <a:prstGeom prst="rect">
              <a:avLst/>
            </a:prstGeom>
          </p:spPr>
        </p:pic>
      </p:grpSp>
      <p:pic>
        <p:nvPicPr>
          <p:cNvPr id="7" name="Picture 6" descr="A screenshot of a web page&#10;&#10;Description automatically generated">
            <a:extLst>
              <a:ext uri="{FF2B5EF4-FFF2-40B4-BE49-F238E27FC236}">
                <a16:creationId xmlns:a16="http://schemas.microsoft.com/office/drawing/2014/main" id="{72EBA094-DE94-17F7-E2E0-038FDA41522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194" y="1638212"/>
            <a:ext cx="4474648" cy="242822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AA85BC1-327F-B287-E397-E0AC0649D7E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9565" y="2952396"/>
            <a:ext cx="4308093" cy="3015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344771"/>
      </p:ext>
    </p:extLst>
  </p:cSld>
  <p:clrMapOvr>
    <a:masterClrMapping/>
  </p:clrMapOvr>
  <p:transition spd="slow" advTm="91047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screenshot of a calculator&#10;&#10;Description automatically generated">
            <a:extLst>
              <a:ext uri="{FF2B5EF4-FFF2-40B4-BE49-F238E27FC236}">
                <a16:creationId xmlns:a16="http://schemas.microsoft.com/office/drawing/2014/main" id="{7CE19AF7-90C4-5089-2CD6-1D321BC220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882" y="1721143"/>
            <a:ext cx="5283258" cy="3415713"/>
          </a:xfrm>
          <a:prstGeom prst="rect">
            <a:avLst/>
          </a:prstGeom>
        </p:spPr>
      </p:pic>
      <p:pic>
        <p:nvPicPr>
          <p:cNvPr id="23" name="Picture 22" descr="A calculator with a screen&#10;&#10;Description automatically generated">
            <a:extLst>
              <a:ext uri="{FF2B5EF4-FFF2-40B4-BE49-F238E27FC236}">
                <a16:creationId xmlns:a16="http://schemas.microsoft.com/office/drawing/2014/main" id="{4027825C-7106-F538-86BC-14AE677349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8622" y="3063410"/>
            <a:ext cx="1810889" cy="116797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2630" y="-43277"/>
            <a:ext cx="7290054" cy="1499616"/>
          </a:xfrm>
        </p:spPr>
        <p:txBody>
          <a:bodyPr/>
          <a:lstStyle/>
          <a:p>
            <a:r>
              <a:rPr lang="en-GB" dirty="0">
                <a:latin typeface="Raleway SemiBold" panose="020B0703030101060003" pitchFamily="34" charset="0"/>
              </a:rPr>
              <a:t>Useful resources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1557798" y="536950"/>
            <a:ext cx="10869300" cy="529476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2000" dirty="0"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rPr>
              <a:t>A calculator! (</a:t>
            </a:r>
            <a:r>
              <a:rPr lang="en-GB" sz="2000" u="sng" dirty="0"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rPr>
              <a:t>Casio</a:t>
            </a:r>
            <a:r>
              <a:rPr lang="en-GB" sz="2000" dirty="0"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rPr>
              <a:t> FX-83, FX-85, FX-991)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000" dirty="0"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rPr>
              <a:t>Calculator familiarity is key at GCSE</a:t>
            </a:r>
          </a:p>
        </p:txBody>
      </p:sp>
      <p:pic>
        <p:nvPicPr>
          <p:cNvPr id="10" name="Picture 9" descr="A screenshot of a computer&#10;&#10;Description automatically generated">
            <a:extLst>
              <a:ext uri="{FF2B5EF4-FFF2-40B4-BE49-F238E27FC236}">
                <a16:creationId xmlns:a16="http://schemas.microsoft.com/office/drawing/2014/main" id="{81FB54D4-4187-A073-6F88-7B5A29E28B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1404" y="961800"/>
            <a:ext cx="5875884" cy="1007655"/>
          </a:xfrm>
          <a:prstGeom prst="rect">
            <a:avLst/>
          </a:prstGeom>
        </p:spPr>
      </p:pic>
      <p:sp>
        <p:nvSpPr>
          <p:cNvPr id="13" name="Multiplication Sign 12">
            <a:extLst>
              <a:ext uri="{FF2B5EF4-FFF2-40B4-BE49-F238E27FC236}">
                <a16:creationId xmlns:a16="http://schemas.microsoft.com/office/drawing/2014/main" id="{B56CC568-2CB4-4FD0-F4BF-F55041CEBD9E}"/>
              </a:ext>
            </a:extLst>
          </p:cNvPr>
          <p:cNvSpPr/>
          <p:nvPr/>
        </p:nvSpPr>
        <p:spPr>
          <a:xfrm>
            <a:off x="1067720" y="2195838"/>
            <a:ext cx="3349256" cy="2903113"/>
          </a:xfrm>
          <a:prstGeom prst="mathMultiply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5" name="Picture 14" descr="A calculator with buttons and numbers&#10;&#10;Description automatically generated">
            <a:extLst>
              <a:ext uri="{FF2B5EF4-FFF2-40B4-BE49-F238E27FC236}">
                <a16:creationId xmlns:a16="http://schemas.microsoft.com/office/drawing/2014/main" id="{25311100-9695-5AD8-39EE-B9804EDE39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9839" y="2087373"/>
            <a:ext cx="4263278" cy="2338668"/>
          </a:xfrm>
          <a:prstGeom prst="rect">
            <a:avLst/>
          </a:prstGeom>
        </p:spPr>
      </p:pic>
      <p:pic>
        <p:nvPicPr>
          <p:cNvPr id="17" name="Picture 16" descr="A screenshot of a product&#10;&#10;Description automatically generated">
            <a:extLst>
              <a:ext uri="{FF2B5EF4-FFF2-40B4-BE49-F238E27FC236}">
                <a16:creationId xmlns:a16="http://schemas.microsoft.com/office/drawing/2014/main" id="{635334C3-6FC7-8B92-1BB3-0379157D19B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8431" y="4435330"/>
            <a:ext cx="4263278" cy="1976611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346A4780-22CE-E20F-9FFD-8F8B32DEA340}"/>
              </a:ext>
            </a:extLst>
          </p:cNvPr>
          <p:cNvSpPr txBox="1"/>
          <p:nvPr/>
        </p:nvSpPr>
        <p:spPr>
          <a:xfrm>
            <a:off x="7577473" y="4125039"/>
            <a:ext cx="71526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solidFill>
                  <a:srgbClr val="00B050"/>
                </a:solidFill>
                <a:latin typeface="Wingdings 2" panose="05020102010507070707" pitchFamily="18" charset="2"/>
              </a:rPr>
              <a:t>P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E50F79A-D11E-54ED-9DEF-6A8D761025D0}"/>
              </a:ext>
            </a:extLst>
          </p:cNvPr>
          <p:cNvSpPr txBox="1"/>
          <p:nvPr/>
        </p:nvSpPr>
        <p:spPr>
          <a:xfrm>
            <a:off x="7471478" y="1854738"/>
            <a:ext cx="71526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solidFill>
                  <a:srgbClr val="00B050"/>
                </a:solidFill>
                <a:latin typeface="Wingdings 2" panose="05020102010507070707" pitchFamily="18" charset="2"/>
              </a:rPr>
              <a:t>P</a:t>
            </a:r>
          </a:p>
        </p:txBody>
      </p:sp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15CE1269-50FF-1CDF-7BBC-866C483E79D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6392" y="3554860"/>
            <a:ext cx="3772426" cy="133368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EF9431A-CE1D-06C4-CB1B-23EECF567DE6}"/>
              </a:ext>
            </a:extLst>
          </p:cNvPr>
          <p:cNvSpPr txBox="1"/>
          <p:nvPr/>
        </p:nvSpPr>
        <p:spPr>
          <a:xfrm>
            <a:off x="10093195" y="2630691"/>
            <a:ext cx="200407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Only get “991” if</a:t>
            </a:r>
          </a:p>
          <a:p>
            <a:r>
              <a:rPr lang="en-GB" dirty="0">
                <a:solidFill>
                  <a:srgbClr val="FF0000"/>
                </a:solidFill>
              </a:rPr>
              <a:t> likely to do </a:t>
            </a:r>
          </a:p>
          <a:p>
            <a:r>
              <a:rPr lang="en-GB" dirty="0">
                <a:solidFill>
                  <a:srgbClr val="FF0000"/>
                </a:solidFill>
              </a:rPr>
              <a:t>A-level:</a:t>
            </a:r>
          </a:p>
        </p:txBody>
      </p:sp>
    </p:spTree>
    <p:extLst>
      <p:ext uri="{BB962C8B-B14F-4D97-AF65-F5344CB8AC3E}">
        <p14:creationId xmlns:p14="http://schemas.microsoft.com/office/powerpoint/2010/main" val="2284653207"/>
      </p:ext>
    </p:extLst>
  </p:cSld>
  <p:clrMapOvr>
    <a:masterClrMapping/>
  </p:clrMapOvr>
  <p:transition spd="slow" advTm="49710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9060" y="3651147"/>
            <a:ext cx="5228705" cy="180153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50428" y="342449"/>
            <a:ext cx="8147972" cy="1499616"/>
          </a:xfrm>
        </p:spPr>
        <p:txBody>
          <a:bodyPr/>
          <a:lstStyle/>
          <a:p>
            <a:r>
              <a:rPr lang="en-GB" dirty="0">
                <a:latin typeface="Raleway SemiBold" panose="020B0703030101060003" pitchFamily="34" charset="0"/>
              </a:rPr>
              <a:t>Useful resources – list on next page (this will be sent out)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1819055" y="1904526"/>
            <a:ext cx="10288064" cy="529476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2400" dirty="0"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rPr>
              <a:t>To support your child at home we encourage the use of Corbett Maths, Maths Genie and GCSE Bitesize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rPr>
              <a:t>Free websites with video guides and practice worksheets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907" y="3233824"/>
            <a:ext cx="3600493" cy="3334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17182"/>
      </p:ext>
    </p:extLst>
  </p:cSld>
  <p:clrMapOvr>
    <a:masterClrMapping/>
  </p:clrMapOvr>
  <p:transition spd="slow" advTm="24692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B8EAD4-EB8E-F699-3732-D85A44A50F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Useful Maths Revision Websites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CCEBB9B-E146-1AA5-5F74-28C1282AB733}"/>
              </a:ext>
            </a:extLst>
          </p:cNvPr>
          <p:cNvSpPr txBox="1"/>
          <p:nvPr/>
        </p:nvSpPr>
        <p:spPr>
          <a:xfrm>
            <a:off x="2619742" y="2197950"/>
            <a:ext cx="76153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0" i="0" strike="noStrike" kern="1200" cap="none" spc="0" baseline="0" dirty="0">
                <a:solidFill>
                  <a:srgbClr val="000099"/>
                </a:solidFill>
                <a:uFillTx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www.examq.co.uk/qualification/2</a:t>
            </a:r>
            <a:endParaRPr lang="en-GB" sz="2400" dirty="0">
              <a:solidFill>
                <a:srgbClr val="000099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F08EF3B-DDBA-CFC4-9EE3-E100E4873DD6}"/>
              </a:ext>
            </a:extLst>
          </p:cNvPr>
          <p:cNvSpPr txBox="1"/>
          <p:nvPr/>
        </p:nvSpPr>
        <p:spPr>
          <a:xfrm>
            <a:off x="2592924" y="2926188"/>
            <a:ext cx="76153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0" i="0" strike="noStrike" kern="1200" cap="none" spc="0" baseline="0" dirty="0">
                <a:solidFill>
                  <a:srgbClr val="000099"/>
                </a:solidFill>
                <a:uFillTx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www.onmaths.com/our-top-top-topics</a:t>
            </a:r>
            <a:endParaRPr lang="en-GB" sz="2400" dirty="0">
              <a:solidFill>
                <a:srgbClr val="000099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6EDC689-B8E9-FAF5-13FF-D85EE840D7C9}"/>
              </a:ext>
            </a:extLst>
          </p:cNvPr>
          <p:cNvSpPr txBox="1"/>
          <p:nvPr/>
        </p:nvSpPr>
        <p:spPr>
          <a:xfrm>
            <a:off x="2699390" y="3664685"/>
            <a:ext cx="76153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0" i="0" strike="noStrike" kern="1200" cap="none" spc="0" baseline="0" dirty="0">
                <a:solidFill>
                  <a:srgbClr val="000099"/>
                </a:solidFill>
                <a:uFillTx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www.1stclassmaths.com</a:t>
            </a:r>
            <a:endParaRPr lang="en-GB" sz="2400" dirty="0">
              <a:solidFill>
                <a:srgbClr val="000099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02F4AC5-3EC5-D220-77D0-B532F4D915FE}"/>
              </a:ext>
            </a:extLst>
          </p:cNvPr>
          <p:cNvSpPr txBox="1"/>
          <p:nvPr/>
        </p:nvSpPr>
        <p:spPr>
          <a:xfrm>
            <a:off x="2668194" y="4298632"/>
            <a:ext cx="76153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0" i="0" strike="noStrike" kern="1200" cap="none" spc="0" baseline="0" dirty="0">
                <a:solidFill>
                  <a:srgbClr val="000099"/>
                </a:solidFill>
                <a:uFillTx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www.mathslinks.co.uk/gcse-questions-by-topic</a:t>
            </a:r>
            <a:endParaRPr lang="en-GB" sz="2400" dirty="0">
              <a:solidFill>
                <a:srgbClr val="000099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5DF9C83-7F43-6A70-0862-F2E464ABAABD}"/>
              </a:ext>
            </a:extLst>
          </p:cNvPr>
          <p:cNvSpPr txBox="1"/>
          <p:nvPr/>
        </p:nvSpPr>
        <p:spPr>
          <a:xfrm>
            <a:off x="2668194" y="5685833"/>
            <a:ext cx="826192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0" i="0" strike="noStrike" kern="1200" cap="none" spc="0" baseline="0" dirty="0">
                <a:solidFill>
                  <a:srgbClr val="000099"/>
                </a:solidFill>
                <a:uFillTx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www.savemyexams.com/gcse</a:t>
            </a:r>
            <a:endParaRPr lang="en-GB" sz="2400" b="0" i="0" strike="noStrike" kern="1200" cap="none" spc="0" baseline="0" dirty="0">
              <a:solidFill>
                <a:srgbClr val="000099"/>
              </a:solidFill>
              <a:uFillTx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837A24C-AC3F-4944-0BE1-4F5F33EDF403}"/>
              </a:ext>
            </a:extLst>
          </p:cNvPr>
          <p:cNvSpPr txBox="1"/>
          <p:nvPr/>
        </p:nvSpPr>
        <p:spPr>
          <a:xfrm>
            <a:off x="2699390" y="4975986"/>
            <a:ext cx="85852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0" i="0" strike="noStrike" kern="1200" cap="none" spc="0" baseline="0" dirty="0">
                <a:solidFill>
                  <a:srgbClr val="000099"/>
                </a:solidFill>
                <a:uFillTx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www.gcsemathsquestions.co.uk</a:t>
            </a:r>
            <a:endParaRPr lang="en-GB" sz="2400" b="0" i="0" strike="noStrike" kern="1200" cap="none" spc="0" baseline="0" dirty="0">
              <a:solidFill>
                <a:srgbClr val="000099"/>
              </a:solidFill>
              <a:uFillTx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6E4197A-F552-5120-B34C-BF55B46CA74D}"/>
              </a:ext>
            </a:extLst>
          </p:cNvPr>
          <p:cNvSpPr txBox="1"/>
          <p:nvPr/>
        </p:nvSpPr>
        <p:spPr>
          <a:xfrm>
            <a:off x="2699390" y="6395680"/>
            <a:ext cx="826192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0" i="0" strike="noStrike" kern="1200" cap="none" spc="0" baseline="0" dirty="0">
                <a:solidFill>
                  <a:srgbClr val="000099"/>
                </a:solidFill>
                <a:uFillTx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</a:t>
            </a:r>
            <a:r>
              <a:rPr lang="en-GB" sz="2400" b="0" i="0" u="sng" strike="noStrike" kern="1200" cap="none" spc="0" baseline="0" dirty="0">
                <a:solidFill>
                  <a:srgbClr val="000099"/>
                </a:solidFill>
                <a:uFillTx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mathsgenie.co.uk</a:t>
            </a:r>
            <a:endParaRPr lang="en-GB" sz="2400" b="0" i="0" u="sng" strike="noStrike" kern="1200" cap="none" spc="0" baseline="0" dirty="0">
              <a:solidFill>
                <a:srgbClr val="000099"/>
              </a:solidFill>
              <a:uFillTx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3394FB9-07CE-72E8-FED4-F2DFEA19C168}"/>
              </a:ext>
            </a:extLst>
          </p:cNvPr>
          <p:cNvSpPr txBox="1"/>
          <p:nvPr/>
        </p:nvSpPr>
        <p:spPr>
          <a:xfrm>
            <a:off x="2652596" y="1287171"/>
            <a:ext cx="902678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hlinkClick r:id="rId9"/>
              </a:rPr>
              <a:t>https://www.drfrost.org/revision/papers</a:t>
            </a:r>
            <a:endParaRPr lang="en-GB" sz="2400" dirty="0"/>
          </a:p>
          <a:p>
            <a:r>
              <a:rPr lang="en-GB" sz="2400" dirty="0"/>
              <a:t>*register for a free account to record progress</a:t>
            </a:r>
          </a:p>
        </p:txBody>
      </p:sp>
    </p:spTree>
    <p:extLst>
      <p:ext uri="{BB962C8B-B14F-4D97-AF65-F5344CB8AC3E}">
        <p14:creationId xmlns:p14="http://schemas.microsoft.com/office/powerpoint/2010/main" val="33383194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Thank you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6B5B26F-1CD9-251E-2A12-4B4A5EE92B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886" y="1905000"/>
            <a:ext cx="11660227" cy="990738"/>
          </a:xfrm>
          <a:prstGeom prst="rect">
            <a:avLst/>
          </a:prstGeo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69988F40-BD7F-8D90-C139-66BC3C5EC749}"/>
              </a:ext>
            </a:extLst>
          </p:cNvPr>
          <p:cNvSpPr/>
          <p:nvPr/>
        </p:nvSpPr>
        <p:spPr>
          <a:xfrm>
            <a:off x="484529" y="2374731"/>
            <a:ext cx="1019531" cy="64193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D3A5AC7-A7C9-6C9F-7488-2F7AB86D65CF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938" y="3571683"/>
            <a:ext cx="11260121" cy="781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094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992"/>
    </mc:Choice>
    <mc:Fallback xmlns="">
      <p:transition spd="slow" advTm="229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|7.4|1.7|3.2|14|2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5.7|11.5|35.3|24.3|3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3.7|13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3.7|13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3.7|13.2"/>
</p:tagLst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TM02892315[[fn=Wisp]]</Template>
  <TotalTime>688</TotalTime>
  <Words>729</Words>
  <Application>Microsoft Office PowerPoint</Application>
  <PresentationFormat>Widescreen</PresentationFormat>
  <Paragraphs>68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Arial</vt:lpstr>
      <vt:lpstr>Century Gothic</vt:lpstr>
      <vt:lpstr>Lato Medium</vt:lpstr>
      <vt:lpstr>Raleway SemiBold</vt:lpstr>
      <vt:lpstr>Wingdings</vt:lpstr>
      <vt:lpstr>Wingdings 2</vt:lpstr>
      <vt:lpstr>Wingdings 3</vt:lpstr>
      <vt:lpstr>Wisp</vt:lpstr>
      <vt:lpstr>  Supporting your child in Mathematics   </vt:lpstr>
      <vt:lpstr>Mathematics in KS4</vt:lpstr>
      <vt:lpstr>About us</vt:lpstr>
      <vt:lpstr>GCSE Tiers of Entry</vt:lpstr>
      <vt:lpstr>KS4 Curriculum Content (year 10 and year 11)</vt:lpstr>
      <vt:lpstr>Assessments and mocks</vt:lpstr>
      <vt:lpstr>Final Exam Structure</vt:lpstr>
      <vt:lpstr>AQA Further Maths</vt:lpstr>
      <vt:lpstr>Back of the Homework Booklet</vt:lpstr>
      <vt:lpstr>Homework – At Year 10</vt:lpstr>
      <vt:lpstr>Homework (and form time) – At Year 11</vt:lpstr>
      <vt:lpstr>Support at home - Make homework as purposeful as possible</vt:lpstr>
      <vt:lpstr>Useful resources</vt:lpstr>
      <vt:lpstr>Useful resources – list on next page (this will be sent out)</vt:lpstr>
      <vt:lpstr>Useful Maths Revision Websites</vt:lpstr>
      <vt:lpstr>Thank you</vt:lpstr>
    </vt:vector>
  </TitlesOfParts>
  <Company>Heaton Manor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Overview of Changes: September 2018</dc:title>
  <dc:creator>Karen Blackburn</dc:creator>
  <cp:lastModifiedBy>Thornton, Jonathan</cp:lastModifiedBy>
  <cp:revision>66</cp:revision>
  <dcterms:created xsi:type="dcterms:W3CDTF">2018-06-13T10:45:41Z</dcterms:created>
  <dcterms:modified xsi:type="dcterms:W3CDTF">2025-09-29T10:40:04Z</dcterms:modified>
</cp:coreProperties>
</file>