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2" r:id="rId1"/>
  </p:sldMasterIdLst>
  <p:sldIdLst>
    <p:sldId id="256" r:id="rId2"/>
    <p:sldId id="258" r:id="rId3"/>
    <p:sldId id="274" r:id="rId4"/>
    <p:sldId id="280" r:id="rId5"/>
    <p:sldId id="272" r:id="rId6"/>
    <p:sldId id="285" r:id="rId7"/>
    <p:sldId id="288" r:id="rId8"/>
    <p:sldId id="282" r:id="rId9"/>
    <p:sldId id="275" r:id="rId10"/>
    <p:sldId id="276" r:id="rId11"/>
    <p:sldId id="289"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BD8648"/>
    <a:srgbClr val="0A1435"/>
    <a:srgbClr val="0A163B"/>
    <a:srgbClr val="0A1637"/>
    <a:srgbClr val="0A1635"/>
    <a:srgbClr val="000F50"/>
    <a:srgbClr val="000050"/>
    <a:srgbClr val="000B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7" autoAdjust="0"/>
    <p:restoredTop sz="94660"/>
  </p:normalViewPr>
  <p:slideViewPr>
    <p:cSldViewPr snapToGrid="0">
      <p:cViewPr varScale="1">
        <p:scale>
          <a:sx n="114" d="100"/>
          <a:sy n="114" d="100"/>
        </p:scale>
        <p:origin x="47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6D3BE9-F9D2-47AF-8E70-4F7F03F4FF95}" type="datetimeFigureOut">
              <a:rPr lang="en-GB" smtClean="0"/>
              <a:t>02/12/2024</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31431550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6D3BE9-F9D2-47AF-8E70-4F7F03F4FF95}" type="datetimeFigureOut">
              <a:rPr lang="en-GB" smtClean="0"/>
              <a:t>02/12/2024</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2491328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6D3BE9-F9D2-47AF-8E70-4F7F03F4FF95}" type="datetimeFigureOut">
              <a:rPr lang="en-GB" smtClean="0"/>
              <a:t>02/12/2024</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26762200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6D3BE9-F9D2-47AF-8E70-4F7F03F4FF95}" type="datetimeFigureOut">
              <a:rPr lang="en-GB" smtClean="0"/>
              <a:t>02/12/2024</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17871698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6D3BE9-F9D2-47AF-8E70-4F7F03F4FF95}" type="datetimeFigureOut">
              <a:rPr lang="en-GB" smtClean="0"/>
              <a:t>02/12/2024</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74297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6D3BE9-F9D2-47AF-8E70-4F7F03F4FF95}" type="datetimeFigureOut">
              <a:rPr lang="en-GB" smtClean="0"/>
              <a:t>02/12/2024</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42410558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6D3BE9-F9D2-47AF-8E70-4F7F03F4FF95}" type="datetimeFigureOut">
              <a:rPr lang="en-GB" smtClean="0"/>
              <a:t>02/12/2024</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16447995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86D3BE9-F9D2-47AF-8E70-4F7F03F4FF95}" type="datetimeFigureOut">
              <a:rPr lang="en-GB" smtClean="0"/>
              <a:t>02/12/2024</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628680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86D3BE9-F9D2-47AF-8E70-4F7F03F4FF95}" type="datetimeFigureOut">
              <a:rPr lang="en-GB" smtClean="0"/>
              <a:t>02/12/2024</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2488161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6D3BE9-F9D2-47AF-8E70-4F7F03F4FF95}" type="datetimeFigureOut">
              <a:rPr lang="en-GB" smtClean="0"/>
              <a:t>02/12/2024</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561834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6D3BE9-F9D2-47AF-8E70-4F7F03F4FF95}" type="datetimeFigureOut">
              <a:rPr lang="en-GB" smtClean="0"/>
              <a:t>02/12/2024</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D7A9BCB-2793-4222-8684-1A85262524AC}"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649194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86D3BE9-F9D2-47AF-8E70-4F7F03F4FF95}" type="datetimeFigureOut">
              <a:rPr lang="en-GB" smtClean="0"/>
              <a:t>02/12/2024</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2785405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86D3BE9-F9D2-47AF-8E70-4F7F03F4FF95}" type="datetimeFigureOut">
              <a:rPr lang="en-GB" smtClean="0"/>
              <a:t>02/12/2024</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D7A9BCB-2793-4222-8684-1A85262524AC}"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852320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86D3BE9-F9D2-47AF-8E70-4F7F03F4FF95}" type="datetimeFigureOut">
              <a:rPr lang="en-GB" smtClean="0"/>
              <a:t>02/12/2024</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5922842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6D3BE9-F9D2-47AF-8E70-4F7F03F4FF95}" type="datetimeFigureOut">
              <a:rPr lang="en-GB" smtClean="0"/>
              <a:t>02/12/2024</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8660439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6D3BE9-F9D2-47AF-8E70-4F7F03F4FF95}" type="datetimeFigureOut">
              <a:rPr lang="en-GB" smtClean="0"/>
              <a:t>02/12/2024</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1139741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086D3BE9-F9D2-47AF-8E70-4F7F03F4FF95}" type="datetimeFigureOut">
              <a:rPr lang="en-GB" smtClean="0"/>
              <a:t>02/12/2024</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2D7A9BCB-2793-4222-8684-1A85262524AC}" type="slidenum">
              <a:rPr lang="en-GB" smtClean="0"/>
              <a:t>‹#›</a:t>
            </a:fld>
            <a:endParaRPr lang="en-GB"/>
          </a:p>
        </p:txBody>
      </p:sp>
    </p:spTree>
    <p:extLst>
      <p:ext uri="{BB962C8B-B14F-4D97-AF65-F5344CB8AC3E}">
        <p14:creationId xmlns:p14="http://schemas.microsoft.com/office/powerpoint/2010/main" val="2545159775"/>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 id="2147483775" r:id="rId13"/>
    <p:sldLayoutId id="2147483776" r:id="rId14"/>
    <p:sldLayoutId id="2147483777" r:id="rId15"/>
    <p:sldLayoutId id="214748377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1.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4.tmp"/></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image" Target="../media/image8.tmp"/><Relationship Id="rId3" Type="http://schemas.openxmlformats.org/officeDocument/2006/relationships/audio" Target="../media/media7.m4a"/><Relationship Id="rId7" Type="http://schemas.openxmlformats.org/officeDocument/2006/relationships/image" Target="../media/image7.tmp"/><Relationship Id="rId2" Type="http://schemas.microsoft.com/office/2007/relationships/media" Target="../media/media7.m4a"/><Relationship Id="rId1" Type="http://schemas.openxmlformats.org/officeDocument/2006/relationships/tags" Target="../tags/tag3.xml"/><Relationship Id="rId6" Type="http://schemas.openxmlformats.org/officeDocument/2006/relationships/image" Target="../media/image6.tmp"/><Relationship Id="rId11" Type="http://schemas.openxmlformats.org/officeDocument/2006/relationships/image" Target="../media/image2.png"/><Relationship Id="rId5" Type="http://schemas.openxmlformats.org/officeDocument/2006/relationships/image" Target="../media/image5.tmp"/><Relationship Id="rId10" Type="http://schemas.openxmlformats.org/officeDocument/2006/relationships/image" Target="../media/image10.tmp"/><Relationship Id="rId4" Type="http://schemas.openxmlformats.org/officeDocument/2006/relationships/slideLayout" Target="../slideLayouts/slideLayout2.xml"/><Relationship Id="rId9" Type="http://schemas.openxmlformats.org/officeDocument/2006/relationships/image" Target="../media/image9.tmp"/></Relationships>
</file>

<file path=ppt/slides/_rels/slide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14.tmp"/><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3.tmp"/><Relationship Id="rId5" Type="http://schemas.openxmlformats.org/officeDocument/2006/relationships/image" Target="../media/image12.tmp"/><Relationship Id="rId4" Type="http://schemas.openxmlformats.org/officeDocument/2006/relationships/image" Target="../media/image11.tmp"/></Relationships>
</file>

<file path=ppt/slides/_rels/slide9.xml.rels><?xml version="1.0" encoding="UTF-8" standalone="yes"?>
<Relationships xmlns="http://schemas.openxmlformats.org/package/2006/relationships"><Relationship Id="rId8" Type="http://schemas.openxmlformats.org/officeDocument/2006/relationships/image" Target="../media/image19.tmp"/><Relationship Id="rId3" Type="http://schemas.openxmlformats.org/officeDocument/2006/relationships/slideLayout" Target="../slideLayouts/slideLayout2.xml"/><Relationship Id="rId7" Type="http://schemas.openxmlformats.org/officeDocument/2006/relationships/image" Target="../media/image18.tmp"/><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7.tmp"/><Relationship Id="rId5" Type="http://schemas.openxmlformats.org/officeDocument/2006/relationships/image" Target="../media/image16.tmp"/><Relationship Id="rId10" Type="http://schemas.openxmlformats.org/officeDocument/2006/relationships/image" Target="../media/image2.png"/><Relationship Id="rId4" Type="http://schemas.openxmlformats.org/officeDocument/2006/relationships/image" Target="../media/image15.tmp"/><Relationship Id="rId9" Type="http://schemas.openxmlformats.org/officeDocument/2006/relationships/image" Target="../media/image20.tmp"/></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2.png"/><Relationship Id="rId5" Type="http://schemas.openxmlformats.org/officeDocument/2006/relationships/image" Target="../media/image22.tmp"/><Relationship Id="rId4" Type="http://schemas.openxmlformats.org/officeDocument/2006/relationships/image" Target="../media/image21.tmp"/></Relationships>
</file>

<file path=ppt/slides/_rels/slide11.xml.rels><?xml version="1.0" encoding="UTF-8" standalone="yes"?>
<Relationships xmlns="http://schemas.openxmlformats.org/package/2006/relationships"><Relationship Id="rId8" Type="http://schemas.openxmlformats.org/officeDocument/2006/relationships/hyperlink" Target="http://www.savemyexams.com/gcse" TargetMode="External"/><Relationship Id="rId3" Type="http://schemas.openxmlformats.org/officeDocument/2006/relationships/slideLayout" Target="../slideLayouts/slideLayout6.xml"/><Relationship Id="rId7" Type="http://schemas.openxmlformats.org/officeDocument/2006/relationships/hyperlink" Target="https://www.mathslinks.co.uk/gcse-questions-by-topic" TargetMode="External"/><Relationship Id="rId12" Type="http://schemas.openxmlformats.org/officeDocument/2006/relationships/image" Target="../media/image2.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hyperlink" Target="http://www.1stclassmaths.com/" TargetMode="External"/><Relationship Id="rId11" Type="http://schemas.openxmlformats.org/officeDocument/2006/relationships/hyperlink" Target="https://corbettmaths.com/contents/" TargetMode="External"/><Relationship Id="rId5" Type="http://schemas.openxmlformats.org/officeDocument/2006/relationships/hyperlink" Target="http://www.onmaths.com/our-top-top-topics/" TargetMode="External"/><Relationship Id="rId10" Type="http://schemas.openxmlformats.org/officeDocument/2006/relationships/hyperlink" Target="http://www.mathsgenie.co.uk/" TargetMode="External"/><Relationship Id="rId4" Type="http://schemas.openxmlformats.org/officeDocument/2006/relationships/hyperlink" Target="http://www.examq.co.uk/qualification/2" TargetMode="External"/><Relationship Id="rId9" Type="http://schemas.openxmlformats.org/officeDocument/2006/relationships/hyperlink" Target="http://www.gcsemathsquestions.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5"/>
            <a:ext cx="12192000" cy="4236589"/>
          </a:xfrm>
          <a:solidFill>
            <a:srgbClr val="BD8648"/>
          </a:solidFill>
        </p:spPr>
        <p:txBody>
          <a:bodyPr>
            <a:noAutofit/>
          </a:bodyPr>
          <a:lstStyle/>
          <a:p>
            <a:pPr algn="ctr"/>
            <a:br>
              <a:rPr lang="en-GB" sz="6000" dirty="0">
                <a:effectLst>
                  <a:outerShdw blurRad="38100" dist="38100" dir="2700000" algn="tl">
                    <a:srgbClr val="000000">
                      <a:alpha val="43137"/>
                    </a:srgbClr>
                  </a:outerShdw>
                </a:effectLst>
              </a:rPr>
            </a:br>
            <a:br>
              <a:rPr lang="en-GB" sz="6000" dirty="0">
                <a:effectLst>
                  <a:outerShdw blurRad="38100" dist="38100" dir="2700000" algn="tl">
                    <a:srgbClr val="000000">
                      <a:alpha val="43137"/>
                    </a:srgbClr>
                  </a:outerShdw>
                </a:effectLst>
              </a:rPr>
            </a:br>
            <a:r>
              <a:rPr lang="en-GB" sz="4000" dirty="0">
                <a:effectLst>
                  <a:outerShdw blurRad="38100" dist="38100" dir="2700000" algn="tl">
                    <a:srgbClr val="000000">
                      <a:alpha val="43137"/>
                    </a:srgbClr>
                  </a:outerShdw>
                </a:effectLst>
                <a:latin typeface="Raleway SemiBold" panose="020B0703030101060003" pitchFamily="34" charset="0"/>
              </a:rPr>
              <a:t>Supporting your child in Mathematics</a:t>
            </a:r>
            <a:br>
              <a:rPr lang="en-GB" sz="4000" dirty="0">
                <a:effectLst>
                  <a:outerShdw blurRad="38100" dist="38100" dir="2700000" algn="tl">
                    <a:srgbClr val="000000">
                      <a:alpha val="43137"/>
                    </a:srgbClr>
                  </a:outerShdw>
                </a:effectLst>
                <a:latin typeface="Raleway SemiBold" panose="020B0703030101060003" pitchFamily="34" charset="0"/>
              </a:rPr>
            </a:br>
            <a:r>
              <a:rPr lang="en-GB" sz="4000" dirty="0">
                <a:effectLst>
                  <a:outerShdw blurRad="38100" dist="38100" dir="2700000" algn="tl">
                    <a:srgbClr val="000000">
                      <a:alpha val="43137"/>
                    </a:srgbClr>
                  </a:outerShdw>
                </a:effectLst>
                <a:latin typeface="Raleway SemiBold" panose="020B0703030101060003" pitchFamily="34" charset="0"/>
              </a:rPr>
              <a:t>at Year 11</a:t>
            </a:r>
            <a:br>
              <a:rPr lang="en-GB" sz="6000" dirty="0">
                <a:effectLst>
                  <a:outerShdw blurRad="38100" dist="38100" dir="2700000" algn="tl">
                    <a:srgbClr val="000000">
                      <a:alpha val="43137"/>
                    </a:srgbClr>
                  </a:outerShdw>
                </a:effectLst>
              </a:rPr>
            </a:br>
            <a:br>
              <a:rPr lang="en-GB" sz="6000" dirty="0">
                <a:effectLst>
                  <a:outerShdw blurRad="38100" dist="38100" dir="2700000" algn="tl">
                    <a:srgbClr val="000000">
                      <a:alpha val="43137"/>
                    </a:srgbClr>
                  </a:outerShdw>
                </a:effectLst>
              </a:rPr>
            </a:br>
            <a:r>
              <a:rPr lang="en-GB" sz="6000" dirty="0">
                <a:effectLst>
                  <a:outerShdw blurRad="38100" dist="38100" dir="2700000" algn="tl">
                    <a:srgbClr val="000000">
                      <a:alpha val="43137"/>
                    </a:srgbClr>
                  </a:outerShdw>
                </a:effectLst>
              </a:rPr>
              <a:t> </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78248" y="4299147"/>
            <a:ext cx="5035504" cy="2179943"/>
          </a:xfrm>
          <a:prstGeom prst="rect">
            <a:avLst/>
          </a:prstGeom>
        </p:spPr>
      </p:pic>
      <p:pic>
        <p:nvPicPr>
          <p:cNvPr id="13" name="Audio 12">
            <a:hlinkClick r:id="" action="ppaction://media"/>
            <a:extLst>
              <a:ext uri="{FF2B5EF4-FFF2-40B4-BE49-F238E27FC236}">
                <a16:creationId xmlns:a16="http://schemas.microsoft.com/office/drawing/2014/main" id="{90D271A5-DF8B-E648-9318-92CAFF413558}"/>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983809397"/>
      </p:ext>
    </p:extLst>
  </p:cSld>
  <p:clrMapOvr>
    <a:masterClrMapping/>
  </p:clrMapOvr>
  <mc:AlternateContent xmlns:mc="http://schemas.openxmlformats.org/markup-compatibility/2006" xmlns:p14="http://schemas.microsoft.com/office/powerpoint/2010/main">
    <mc:Choice Requires="p14">
      <p:transition spd="slow" p14:dur="2000" advTm="11563"/>
    </mc:Choice>
    <mc:Fallback xmlns="">
      <p:transition spd="slow" advTm="115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19055" y="617113"/>
            <a:ext cx="7290054" cy="1499616"/>
          </a:xfrm>
        </p:spPr>
        <p:txBody>
          <a:bodyPr/>
          <a:lstStyle/>
          <a:p>
            <a:r>
              <a:rPr lang="en-GB" dirty="0">
                <a:latin typeface="Raleway SemiBold" panose="020B0703030101060003" pitchFamily="34" charset="0"/>
              </a:rPr>
              <a:t>Mathematics in KS4</a:t>
            </a:r>
          </a:p>
        </p:txBody>
      </p:sp>
      <p:sp>
        <p:nvSpPr>
          <p:cNvPr id="3" name="Content Placeholder 2"/>
          <p:cNvSpPr>
            <a:spLocks noGrp="1"/>
          </p:cNvSpPr>
          <p:nvPr>
            <p:ph idx="1"/>
          </p:nvPr>
        </p:nvSpPr>
        <p:spPr>
          <a:xfrm>
            <a:off x="1819055" y="1904526"/>
            <a:ext cx="8553890" cy="5294764"/>
          </a:xfrm>
        </p:spPr>
        <p:txBody>
          <a:bodyPr>
            <a:normAutofit/>
          </a:bodyPr>
          <a:lstStyle/>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About the curriculum</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Higher/Foundation and GCSE Grades</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Assessments and Mocks</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The Homework Booklet and Form Time</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Supporting at Home</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Useful Resources</a:t>
            </a:r>
          </a:p>
        </p:txBody>
      </p:sp>
      <p:pic>
        <p:nvPicPr>
          <p:cNvPr id="9" name="Audio 8">
            <a:hlinkClick r:id="" action="ppaction://media"/>
            <a:extLst>
              <a:ext uri="{FF2B5EF4-FFF2-40B4-BE49-F238E27FC236}">
                <a16:creationId xmlns:a16="http://schemas.microsoft.com/office/drawing/2014/main" id="{C34A886C-3A13-04CB-54A4-CA73798D1674}"/>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118750" t="-118750" r="-118750" b="-118750"/>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822550549"/>
      </p:ext>
    </p:extLst>
  </p:cSld>
  <p:clrMapOvr>
    <a:masterClrMapping/>
  </p:clrMapOvr>
  <p:transition spd="slow" advTm="3476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1" fill="hold" display="0">
                  <p:stCondLst>
                    <p:cond delay="indefinite"/>
                  </p:stCondLst>
                  <p:endCondLst>
                    <p:cond evt="onStopAudio" delay="0">
                      <p:tgtEl>
                        <p:sldTgt/>
                      </p:tgtEl>
                    </p:cond>
                  </p:endCondLst>
                </p:cTn>
                <p:tgtEl>
                  <p:spTgt spid="9"/>
                </p:tgtEl>
              </p:cMediaNode>
            </p:audio>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0428" y="342449"/>
            <a:ext cx="7290054" cy="1499616"/>
          </a:xfrm>
        </p:spPr>
        <p:txBody>
          <a:bodyPr/>
          <a:lstStyle/>
          <a:p>
            <a:r>
              <a:rPr lang="en-GB" dirty="0">
                <a:latin typeface="Raleway SemiBold" panose="020B0703030101060003" pitchFamily="34" charset="0"/>
              </a:rPr>
              <a:t>GCSE Tiers of Entry</a:t>
            </a:r>
          </a:p>
        </p:txBody>
      </p:sp>
      <p:sp>
        <p:nvSpPr>
          <p:cNvPr id="7" name="Content Placeholder 2"/>
          <p:cNvSpPr>
            <a:spLocks noGrp="1"/>
          </p:cNvSpPr>
          <p:nvPr>
            <p:ph idx="1"/>
          </p:nvPr>
        </p:nvSpPr>
        <p:spPr>
          <a:xfrm>
            <a:off x="1819054" y="1194295"/>
            <a:ext cx="9842859" cy="5294764"/>
          </a:xfrm>
        </p:spPr>
        <p:txBody>
          <a:bodyPr>
            <a:normAutofit/>
          </a:bodyPr>
          <a:lstStyle/>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We aim to enter pupils for the tier of entry that gives them the best chance of their highest possible grade</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Entries are not made until after January Mocks in Year 11, assessments are carried out in year 10 and Year 11 to ensure pupils are covering the most appropriate work to support their attainment in the final GCSE exams – set changes are made throughout to ensure the most appropriate support is available.</a:t>
            </a:r>
          </a:p>
        </p:txBody>
      </p:sp>
      <p:pic>
        <p:nvPicPr>
          <p:cNvPr id="6" name="Picture 5"/>
          <p:cNvPicPr>
            <a:picLocks noChangeAspect="1"/>
          </p:cNvPicPr>
          <p:nvPr/>
        </p:nvPicPr>
        <p:blipFill>
          <a:blip r:embed="rId4"/>
          <a:stretch>
            <a:fillRect/>
          </a:stretch>
        </p:blipFill>
        <p:spPr>
          <a:xfrm>
            <a:off x="3348249" y="3428999"/>
            <a:ext cx="7207499" cy="3060059"/>
          </a:xfrm>
          <a:prstGeom prst="rect">
            <a:avLst/>
          </a:prstGeom>
        </p:spPr>
      </p:pic>
      <p:pic>
        <p:nvPicPr>
          <p:cNvPr id="5" name="Audio 4">
            <a:hlinkClick r:id="" action="ppaction://media"/>
            <a:extLst>
              <a:ext uri="{FF2B5EF4-FFF2-40B4-BE49-F238E27FC236}">
                <a16:creationId xmlns:a16="http://schemas.microsoft.com/office/drawing/2014/main" id="{43E6F0B1-615E-FA9C-F734-3F17EFB2822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04506537"/>
      </p:ext>
    </p:extLst>
  </p:cSld>
  <p:clrMapOvr>
    <a:masterClrMapping/>
  </p:clrMapOvr>
  <p:transition spd="slow" advTm="2791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3227" y="629528"/>
            <a:ext cx="10375781" cy="1499616"/>
          </a:xfrm>
        </p:spPr>
        <p:txBody>
          <a:bodyPr/>
          <a:lstStyle/>
          <a:p>
            <a:r>
              <a:rPr lang="en-GB" dirty="0">
                <a:latin typeface="Raleway SemiBold" panose="020B0703030101060003" pitchFamily="34" charset="0"/>
              </a:rPr>
              <a:t>KS4 Curriculum Content (year 10 and year 11)</a:t>
            </a:r>
          </a:p>
        </p:txBody>
      </p:sp>
      <p:pic>
        <p:nvPicPr>
          <p:cNvPr id="4" name="Picture 3" descr="A black and white text on a white background&#10;&#10;Description automatically generated">
            <a:extLst>
              <a:ext uri="{FF2B5EF4-FFF2-40B4-BE49-F238E27FC236}">
                <a16:creationId xmlns:a16="http://schemas.microsoft.com/office/drawing/2014/main" id="{E1310A27-CC28-2AF6-FFCE-2A62C5C2C11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2991" y="1580193"/>
            <a:ext cx="11946017" cy="4810796"/>
          </a:xfrm>
          <a:prstGeom prst="rect">
            <a:avLst/>
          </a:prstGeom>
        </p:spPr>
      </p:pic>
      <p:pic>
        <p:nvPicPr>
          <p:cNvPr id="5" name="Audio 4">
            <a:hlinkClick r:id="" action="ppaction://media"/>
            <a:extLst>
              <a:ext uri="{FF2B5EF4-FFF2-40B4-BE49-F238E27FC236}">
                <a16:creationId xmlns:a16="http://schemas.microsoft.com/office/drawing/2014/main" id="{B40D2423-02C8-874F-9195-7BE6394C3AD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75867593"/>
      </p:ext>
    </p:extLst>
  </p:cSld>
  <p:clrMapOvr>
    <a:masterClrMapping/>
  </p:clrMapOvr>
  <p:transition spd="slow" advTm="29767">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7656" y="576365"/>
            <a:ext cx="7290054" cy="1499616"/>
          </a:xfrm>
        </p:spPr>
        <p:txBody>
          <a:bodyPr/>
          <a:lstStyle/>
          <a:p>
            <a:r>
              <a:rPr lang="en-GB" dirty="0">
                <a:latin typeface="Raleway SemiBold" panose="020B0703030101060003" pitchFamily="34" charset="0"/>
              </a:rPr>
              <a:t>Assessments and mocks</a:t>
            </a:r>
          </a:p>
        </p:txBody>
      </p:sp>
      <p:sp>
        <p:nvSpPr>
          <p:cNvPr id="7" name="Content Placeholder 2"/>
          <p:cNvSpPr>
            <a:spLocks noGrp="1"/>
          </p:cNvSpPr>
          <p:nvPr>
            <p:ph idx="1"/>
          </p:nvPr>
        </p:nvSpPr>
        <p:spPr>
          <a:xfrm>
            <a:off x="1894577" y="1326173"/>
            <a:ext cx="10297423" cy="5294764"/>
          </a:xfrm>
        </p:spPr>
        <p:txBody>
          <a:bodyPr>
            <a:normAutofit/>
          </a:bodyPr>
          <a:lstStyle/>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In year 11 there are 4 full GCSE assessments, one in Autumn, two during the January Mocks, and one in Spring</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We aim to enter as many pupils as possible for the Higher tier paper, but many “borderline” pupils stand a better chance of achieving a grade 5 on the Foundation paper.</a:t>
            </a:r>
          </a:p>
        </p:txBody>
      </p:sp>
      <p:pic>
        <p:nvPicPr>
          <p:cNvPr id="4" name="Audio 3">
            <a:hlinkClick r:id="" action="ppaction://media"/>
            <a:extLst>
              <a:ext uri="{FF2B5EF4-FFF2-40B4-BE49-F238E27FC236}">
                <a16:creationId xmlns:a16="http://schemas.microsoft.com/office/drawing/2014/main" id="{FDD81C61-4F18-B837-24C8-A2F44A1AEEDB}"/>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118750" t="-118750" r="-118750" b="-118750"/>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934554346"/>
      </p:ext>
    </p:extLst>
  </p:cSld>
  <p:clrMapOvr>
    <a:masterClrMapping/>
  </p:clrMapOvr>
  <p:transition spd="slow" advTm="93901">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4"/>
                </p:tgtEl>
              </p:cMediaNode>
            </p:audio>
          </p:childTnLst>
        </p:cTn>
      </p:par>
    </p:tnLst>
    <p:bldLst>
      <p:bldP spid="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0428" y="342449"/>
            <a:ext cx="7290054" cy="1499616"/>
          </a:xfrm>
        </p:spPr>
        <p:txBody>
          <a:bodyPr/>
          <a:lstStyle/>
          <a:p>
            <a:r>
              <a:rPr lang="en-GB" dirty="0">
                <a:latin typeface="Raleway SemiBold" panose="020B0703030101060003" pitchFamily="34" charset="0"/>
              </a:rPr>
              <a:t>AQA Further Maths</a:t>
            </a:r>
          </a:p>
        </p:txBody>
      </p:sp>
      <p:sp>
        <p:nvSpPr>
          <p:cNvPr id="7" name="Content Placeholder 2"/>
          <p:cNvSpPr>
            <a:spLocks noGrp="1"/>
          </p:cNvSpPr>
          <p:nvPr>
            <p:ph idx="1"/>
          </p:nvPr>
        </p:nvSpPr>
        <p:spPr>
          <a:xfrm>
            <a:off x="1819054" y="1904526"/>
            <a:ext cx="10567875" cy="5294764"/>
          </a:xfrm>
        </p:spPr>
        <p:txBody>
          <a:bodyPr>
            <a:normAutofit/>
          </a:bodyPr>
          <a:lstStyle/>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Only pupils who achieve a grade 8 or 9 in January mocks in year 11 will be entered for this extra exam</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It will be an opt-in process, with the majority of the teaching taking place in Period 7 sessions.</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Some of the overlap topics will be taught in mainstream lessons to pupils covering the Higher syllabus.</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Helps bridge the gap to A-level but is not essential.</a:t>
            </a:r>
          </a:p>
        </p:txBody>
      </p:sp>
      <p:pic>
        <p:nvPicPr>
          <p:cNvPr id="4" name="Audio 3">
            <a:hlinkClick r:id="" action="ppaction://media"/>
            <a:extLst>
              <a:ext uri="{FF2B5EF4-FFF2-40B4-BE49-F238E27FC236}">
                <a16:creationId xmlns:a16="http://schemas.microsoft.com/office/drawing/2014/main" id="{BF135A42-7997-7217-B656-C0FBC0C7AFA7}"/>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801537410"/>
      </p:ext>
    </p:extLst>
  </p:cSld>
  <p:clrMapOvr>
    <a:masterClrMapping/>
  </p:clrMapOvr>
  <p:transition spd="slow" advTm="8322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0428" y="342449"/>
            <a:ext cx="8835624" cy="1499616"/>
          </a:xfrm>
        </p:spPr>
        <p:txBody>
          <a:bodyPr/>
          <a:lstStyle/>
          <a:p>
            <a:r>
              <a:rPr lang="en-GB" dirty="0">
                <a:latin typeface="Raleway SemiBold" panose="020B0703030101060003" pitchFamily="34" charset="0"/>
              </a:rPr>
              <a:t>Homework (and form time) – At Year 11</a:t>
            </a:r>
          </a:p>
        </p:txBody>
      </p:sp>
      <p:sp>
        <p:nvSpPr>
          <p:cNvPr id="7" name="Content Placeholder 2"/>
          <p:cNvSpPr>
            <a:spLocks noGrp="1"/>
          </p:cNvSpPr>
          <p:nvPr>
            <p:ph idx="1"/>
          </p:nvPr>
        </p:nvSpPr>
        <p:spPr>
          <a:xfrm>
            <a:off x="1803675" y="965471"/>
            <a:ext cx="10004350" cy="5294764"/>
          </a:xfrm>
        </p:spPr>
        <p:txBody>
          <a:bodyPr>
            <a:normAutofit/>
          </a:bodyPr>
          <a:lstStyle/>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All pupils have a booklet that is used for homework and during registration</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They complete a supported revision programme during registration on Tuesday and Thursday</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There are additional “Exam Practice” homework questions in the year 11 booklet to ensure breadth of coverage in the build up to the final exams – “little and often!”</a:t>
            </a:r>
          </a:p>
        </p:txBody>
      </p:sp>
      <p:pic>
        <p:nvPicPr>
          <p:cNvPr id="5" name="Picture 4" descr="A tree with various school objects on it&#10;&#10;Description automatically generated">
            <a:extLst>
              <a:ext uri="{FF2B5EF4-FFF2-40B4-BE49-F238E27FC236}">
                <a16:creationId xmlns:a16="http://schemas.microsoft.com/office/drawing/2014/main" id="{E4E21081-D096-AC41-B805-60BC056BDD9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3975" y="3353728"/>
            <a:ext cx="2284620" cy="3324415"/>
          </a:xfrm>
          <a:prstGeom prst="rect">
            <a:avLst/>
          </a:prstGeom>
        </p:spPr>
      </p:pic>
      <p:pic>
        <p:nvPicPr>
          <p:cNvPr id="9" name="Picture 8">
            <a:extLst>
              <a:ext uri="{FF2B5EF4-FFF2-40B4-BE49-F238E27FC236}">
                <a16:creationId xmlns:a16="http://schemas.microsoft.com/office/drawing/2014/main" id="{951511EB-DEBA-641E-96FC-7F0E79B191F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62746" y="2729772"/>
            <a:ext cx="3029373" cy="2276793"/>
          </a:xfrm>
          <a:prstGeom prst="rect">
            <a:avLst/>
          </a:prstGeom>
        </p:spPr>
      </p:pic>
      <p:pic>
        <p:nvPicPr>
          <p:cNvPr id="12" name="Picture 11" descr="A screenshot of a math test&#10;&#10;Description automatically generated">
            <a:extLst>
              <a:ext uri="{FF2B5EF4-FFF2-40B4-BE49-F238E27FC236}">
                <a16:creationId xmlns:a16="http://schemas.microsoft.com/office/drawing/2014/main" id="{6C2AFD47-77B2-9CC8-05D9-D53F23E6391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02583" y="3429000"/>
            <a:ext cx="2972215" cy="3019846"/>
          </a:xfrm>
          <a:prstGeom prst="rect">
            <a:avLst/>
          </a:prstGeom>
        </p:spPr>
      </p:pic>
      <p:pic>
        <p:nvPicPr>
          <p:cNvPr id="15" name="Picture 14" descr="A screenshot of a computer&#10;&#10;Description automatically generated">
            <a:extLst>
              <a:ext uri="{FF2B5EF4-FFF2-40B4-BE49-F238E27FC236}">
                <a16:creationId xmlns:a16="http://schemas.microsoft.com/office/drawing/2014/main" id="{D23F96A6-674A-F167-6E79-0A03A66A379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285872" y="4124422"/>
            <a:ext cx="3086531" cy="2324424"/>
          </a:xfrm>
          <a:prstGeom prst="rect">
            <a:avLst/>
          </a:prstGeom>
        </p:spPr>
      </p:pic>
      <p:pic>
        <p:nvPicPr>
          <p:cNvPr id="17" name="Picture 16">
            <a:extLst>
              <a:ext uri="{FF2B5EF4-FFF2-40B4-BE49-F238E27FC236}">
                <a16:creationId xmlns:a16="http://schemas.microsoft.com/office/drawing/2014/main" id="{2F4C9BE2-DDB4-7B10-BBA4-889D7ED0965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445933" y="2866946"/>
            <a:ext cx="2962688" cy="2514951"/>
          </a:xfrm>
          <a:prstGeom prst="rect">
            <a:avLst/>
          </a:prstGeom>
        </p:spPr>
      </p:pic>
      <p:pic>
        <p:nvPicPr>
          <p:cNvPr id="19" name="Picture 18" descr="A diagram of a square&#10;&#10;Description automatically generated">
            <a:extLst>
              <a:ext uri="{FF2B5EF4-FFF2-40B4-BE49-F238E27FC236}">
                <a16:creationId xmlns:a16="http://schemas.microsoft.com/office/drawing/2014/main" id="{6653CF1D-4689-4D9C-93B9-31DC490807FC}"/>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509635" y="3888179"/>
            <a:ext cx="3038899" cy="2372056"/>
          </a:xfrm>
          <a:prstGeom prst="rect">
            <a:avLst/>
          </a:prstGeom>
        </p:spPr>
      </p:pic>
      <p:pic>
        <p:nvPicPr>
          <p:cNvPr id="4" name="Audio 3">
            <a:hlinkClick r:id="" action="ppaction://media"/>
            <a:extLst>
              <a:ext uri="{FF2B5EF4-FFF2-40B4-BE49-F238E27FC236}">
                <a16:creationId xmlns:a16="http://schemas.microsoft.com/office/drawing/2014/main" id="{260319D2-63B1-C9B2-3CF5-FE29F05C6622}"/>
              </a:ext>
            </a:extLst>
          </p:cNvPr>
          <p:cNvPicPr>
            <a:picLocks noChangeAspect="1"/>
          </p:cNvPicPr>
          <p:nvPr>
            <a:audioFile r:link="rId3"/>
            <p:extLst>
              <p:ext uri="{DAA4B4D4-6D71-4841-9C94-3DE7FCFB9230}">
                <p14:media xmlns:p14="http://schemas.microsoft.com/office/powerpoint/2010/main" r:embed="rId2"/>
              </p:ext>
            </p:extLst>
          </p:nvPr>
        </p:nvPicPr>
        <p:blipFill>
          <a:blip r:embed="rId11"/>
          <a:srcRect l="-118750" t="-118750" r="-118750" b="-118750"/>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156943670"/>
      </p:ext>
    </p:extLst>
  </p:cSld>
  <p:clrMapOvr>
    <a:masterClrMapping/>
  </p:clrMapOvr>
  <p:transition spd="slow" advTm="11196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4"/>
                </p:tgtEl>
              </p:cMediaNode>
            </p:audio>
          </p:childTnLst>
        </p:cTn>
      </p:par>
    </p:tnLst>
    <p:bldLst>
      <p:bldP spid="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0427" y="342449"/>
            <a:ext cx="9332735" cy="1499616"/>
          </a:xfrm>
        </p:spPr>
        <p:txBody>
          <a:bodyPr>
            <a:normAutofit fontScale="90000"/>
          </a:bodyPr>
          <a:lstStyle/>
          <a:p>
            <a:r>
              <a:rPr lang="en-GB" dirty="0">
                <a:latin typeface="Raleway SemiBold" panose="020B0703030101060003" pitchFamily="34" charset="0"/>
              </a:rPr>
              <a:t>Support at home</a:t>
            </a:r>
            <a:br>
              <a:rPr lang="en-GB" dirty="0">
                <a:latin typeface="Raleway SemiBold" panose="020B0703030101060003" pitchFamily="34" charset="0"/>
              </a:rPr>
            </a:br>
            <a:r>
              <a:rPr lang="en-GB" dirty="0">
                <a:latin typeface="Raleway SemiBold" panose="020B0703030101060003" pitchFamily="34" charset="0"/>
              </a:rPr>
              <a:t>- Make homework as purposeful as possible</a:t>
            </a:r>
          </a:p>
        </p:txBody>
      </p:sp>
      <p:grpSp>
        <p:nvGrpSpPr>
          <p:cNvPr id="5" name="Group 4"/>
          <p:cNvGrpSpPr/>
          <p:nvPr/>
        </p:nvGrpSpPr>
        <p:grpSpPr>
          <a:xfrm>
            <a:off x="6602818" y="1638212"/>
            <a:ext cx="5461886" cy="3293646"/>
            <a:chOff x="1579651" y="2011999"/>
            <a:chExt cx="5906324" cy="3190323"/>
          </a:xfrm>
        </p:grpSpPr>
        <p:pic>
          <p:nvPicPr>
            <p:cNvPr id="4" name="Picture 3"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79651" y="2297949"/>
              <a:ext cx="5906324" cy="2904373"/>
            </a:xfrm>
            <a:prstGeom prst="rect">
              <a:avLst/>
            </a:prstGeom>
          </p:spPr>
        </p:pic>
        <p:pic>
          <p:nvPicPr>
            <p:cNvPr id="3" name="Picture 2" descr="Screen Clipping"/>
            <p:cNvPicPr>
              <a:picLocks noChangeAspect="1"/>
            </p:cNvPicPr>
            <p:nvPr/>
          </p:nvPicPr>
          <p:blipFill rotWithShape="1">
            <a:blip r:embed="rId5">
              <a:extLst>
                <a:ext uri="{28A0092B-C50C-407E-A947-70E740481C1C}">
                  <a14:useLocalDpi xmlns:a14="http://schemas.microsoft.com/office/drawing/2010/main" val="0"/>
                </a:ext>
              </a:extLst>
            </a:blip>
            <a:srcRect b="68403"/>
            <a:stretch/>
          </p:blipFill>
          <p:spPr>
            <a:xfrm>
              <a:off x="1579651" y="2011999"/>
              <a:ext cx="5906324" cy="571899"/>
            </a:xfrm>
            <a:prstGeom prst="rect">
              <a:avLst/>
            </a:prstGeom>
          </p:spPr>
        </p:pic>
      </p:grpSp>
      <p:pic>
        <p:nvPicPr>
          <p:cNvPr id="7" name="Picture 6" descr="A screenshot of a web page&#10;&#10;Description automatically generated">
            <a:extLst>
              <a:ext uri="{FF2B5EF4-FFF2-40B4-BE49-F238E27FC236}">
                <a16:creationId xmlns:a16="http://schemas.microsoft.com/office/drawing/2014/main" id="{72EBA094-DE94-17F7-E2E0-038FDA41522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4194" y="1638212"/>
            <a:ext cx="4474648" cy="2428222"/>
          </a:xfrm>
          <a:prstGeom prst="rect">
            <a:avLst/>
          </a:prstGeom>
        </p:spPr>
      </p:pic>
      <p:pic>
        <p:nvPicPr>
          <p:cNvPr id="9" name="Picture 8">
            <a:extLst>
              <a:ext uri="{FF2B5EF4-FFF2-40B4-BE49-F238E27FC236}">
                <a16:creationId xmlns:a16="http://schemas.microsoft.com/office/drawing/2014/main" id="{8AA85BC1-327F-B287-E397-E0AC0649D7E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29565" y="2952396"/>
            <a:ext cx="4308093" cy="3015665"/>
          </a:xfrm>
          <a:prstGeom prst="rect">
            <a:avLst/>
          </a:prstGeom>
        </p:spPr>
      </p:pic>
      <p:pic>
        <p:nvPicPr>
          <p:cNvPr id="8" name="Audio 7">
            <a:hlinkClick r:id="" action="ppaction://media"/>
            <a:extLst>
              <a:ext uri="{FF2B5EF4-FFF2-40B4-BE49-F238E27FC236}">
                <a16:creationId xmlns:a16="http://schemas.microsoft.com/office/drawing/2014/main" id="{650AD107-38A3-0381-88E0-D0056B301136}"/>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781344771"/>
      </p:ext>
    </p:extLst>
  </p:cSld>
  <p:clrMapOvr>
    <a:masterClrMapping/>
  </p:clrMapOvr>
  <p:transition spd="slow" advTm="28955">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screenshot of a calculator&#10;&#10;Description automatically generated">
            <a:extLst>
              <a:ext uri="{FF2B5EF4-FFF2-40B4-BE49-F238E27FC236}">
                <a16:creationId xmlns:a16="http://schemas.microsoft.com/office/drawing/2014/main" id="{7CE19AF7-90C4-5089-2CD6-1D321BC220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5882" y="1721143"/>
            <a:ext cx="5283258" cy="3415713"/>
          </a:xfrm>
          <a:prstGeom prst="rect">
            <a:avLst/>
          </a:prstGeom>
        </p:spPr>
      </p:pic>
      <p:pic>
        <p:nvPicPr>
          <p:cNvPr id="23" name="Picture 22" descr="A calculator with a screen&#10;&#10;Description automatically generated">
            <a:extLst>
              <a:ext uri="{FF2B5EF4-FFF2-40B4-BE49-F238E27FC236}">
                <a16:creationId xmlns:a16="http://schemas.microsoft.com/office/drawing/2014/main" id="{4027825C-7106-F538-86BC-14AE677349A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88622" y="3063410"/>
            <a:ext cx="1810889" cy="1167970"/>
          </a:xfrm>
          <a:prstGeom prst="rect">
            <a:avLst/>
          </a:prstGeom>
        </p:spPr>
      </p:pic>
      <p:sp>
        <p:nvSpPr>
          <p:cNvPr id="2" name="Title 1"/>
          <p:cNvSpPr>
            <a:spLocks noGrp="1"/>
          </p:cNvSpPr>
          <p:nvPr>
            <p:ph type="title"/>
          </p:nvPr>
        </p:nvSpPr>
        <p:spPr>
          <a:xfrm>
            <a:off x="362630" y="-43277"/>
            <a:ext cx="7290054" cy="1499616"/>
          </a:xfrm>
        </p:spPr>
        <p:txBody>
          <a:bodyPr/>
          <a:lstStyle/>
          <a:p>
            <a:r>
              <a:rPr lang="en-GB" dirty="0">
                <a:latin typeface="Raleway SemiBold" panose="020B0703030101060003" pitchFamily="34" charset="0"/>
              </a:rPr>
              <a:t>Useful resources</a:t>
            </a:r>
          </a:p>
        </p:txBody>
      </p:sp>
      <p:sp>
        <p:nvSpPr>
          <p:cNvPr id="7" name="Content Placeholder 2"/>
          <p:cNvSpPr>
            <a:spLocks noGrp="1"/>
          </p:cNvSpPr>
          <p:nvPr>
            <p:ph idx="1"/>
          </p:nvPr>
        </p:nvSpPr>
        <p:spPr>
          <a:xfrm>
            <a:off x="1557798" y="536950"/>
            <a:ext cx="10869300" cy="5294764"/>
          </a:xfrm>
        </p:spPr>
        <p:txBody>
          <a:bodyPr>
            <a:normAutofit/>
          </a:bodyPr>
          <a:lstStyle/>
          <a:p>
            <a:pPr>
              <a:buFont typeface="Wingdings" panose="05000000000000000000" pitchFamily="2" charset="2"/>
              <a:buChar char="§"/>
            </a:pPr>
            <a:r>
              <a:rPr lang="en-GB" sz="2000" dirty="0">
                <a:latin typeface="Lato Medium" panose="020F0502020204030203" pitchFamily="34" charset="0"/>
                <a:ea typeface="Lato Medium" panose="020F0502020204030203" pitchFamily="34" charset="0"/>
                <a:cs typeface="Lato Medium" panose="020F0502020204030203" pitchFamily="34" charset="0"/>
              </a:rPr>
              <a:t>A calculator! (</a:t>
            </a:r>
            <a:r>
              <a:rPr lang="en-GB" sz="2000" u="sng" dirty="0">
                <a:latin typeface="Lato Medium" panose="020F0502020204030203" pitchFamily="34" charset="0"/>
                <a:ea typeface="Lato Medium" panose="020F0502020204030203" pitchFamily="34" charset="0"/>
                <a:cs typeface="Lato Medium" panose="020F0502020204030203" pitchFamily="34" charset="0"/>
              </a:rPr>
              <a:t>Casio</a:t>
            </a:r>
            <a:r>
              <a:rPr lang="en-GB" sz="2000" dirty="0">
                <a:latin typeface="Lato Medium" panose="020F0502020204030203" pitchFamily="34" charset="0"/>
                <a:ea typeface="Lato Medium" panose="020F0502020204030203" pitchFamily="34" charset="0"/>
                <a:cs typeface="Lato Medium" panose="020F0502020204030203" pitchFamily="34" charset="0"/>
              </a:rPr>
              <a:t> FX-83, FX-85, FX-991)</a:t>
            </a:r>
          </a:p>
          <a:p>
            <a:pPr>
              <a:buFont typeface="Wingdings" panose="05000000000000000000" pitchFamily="2" charset="2"/>
              <a:buChar char="§"/>
            </a:pPr>
            <a:r>
              <a:rPr lang="en-GB" sz="2000" dirty="0">
                <a:latin typeface="Lato Medium" panose="020F0502020204030203" pitchFamily="34" charset="0"/>
                <a:ea typeface="Lato Medium" panose="020F0502020204030203" pitchFamily="34" charset="0"/>
                <a:cs typeface="Lato Medium" panose="020F0502020204030203" pitchFamily="34" charset="0"/>
              </a:rPr>
              <a:t>Calculator familiarity is key at GCSE</a:t>
            </a:r>
          </a:p>
        </p:txBody>
      </p:sp>
      <p:pic>
        <p:nvPicPr>
          <p:cNvPr id="10" name="Picture 9" descr="A screenshot of a computer&#10;&#10;Description automatically generated">
            <a:extLst>
              <a:ext uri="{FF2B5EF4-FFF2-40B4-BE49-F238E27FC236}">
                <a16:creationId xmlns:a16="http://schemas.microsoft.com/office/drawing/2014/main" id="{81FB54D4-4187-A073-6F88-7B5A29E28B4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61404" y="961800"/>
            <a:ext cx="5875884" cy="1007655"/>
          </a:xfrm>
          <a:prstGeom prst="rect">
            <a:avLst/>
          </a:prstGeom>
        </p:spPr>
      </p:pic>
      <p:sp>
        <p:nvSpPr>
          <p:cNvPr id="13" name="Multiplication Sign 12">
            <a:extLst>
              <a:ext uri="{FF2B5EF4-FFF2-40B4-BE49-F238E27FC236}">
                <a16:creationId xmlns:a16="http://schemas.microsoft.com/office/drawing/2014/main" id="{B56CC568-2CB4-4FD0-F4BF-F55041CEBD9E}"/>
              </a:ext>
            </a:extLst>
          </p:cNvPr>
          <p:cNvSpPr/>
          <p:nvPr/>
        </p:nvSpPr>
        <p:spPr>
          <a:xfrm>
            <a:off x="1067720" y="2195838"/>
            <a:ext cx="3349256" cy="2903113"/>
          </a:xfrm>
          <a:prstGeom prst="mathMultiply">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5" name="Picture 14" descr="A calculator with buttons and numbers&#10;&#10;Description automatically generated">
            <a:extLst>
              <a:ext uri="{FF2B5EF4-FFF2-40B4-BE49-F238E27FC236}">
                <a16:creationId xmlns:a16="http://schemas.microsoft.com/office/drawing/2014/main" id="{25311100-9695-5AD8-39EE-B9804EDE39B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39839" y="2087373"/>
            <a:ext cx="4263278" cy="2338668"/>
          </a:xfrm>
          <a:prstGeom prst="rect">
            <a:avLst/>
          </a:prstGeom>
        </p:spPr>
      </p:pic>
      <p:pic>
        <p:nvPicPr>
          <p:cNvPr id="17" name="Picture 16" descr="A screenshot of a product&#10;&#10;Description automatically generated">
            <a:extLst>
              <a:ext uri="{FF2B5EF4-FFF2-40B4-BE49-F238E27FC236}">
                <a16:creationId xmlns:a16="http://schemas.microsoft.com/office/drawing/2014/main" id="{635334C3-6FC7-8B92-1BB3-0379157D19B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88431" y="4435330"/>
            <a:ext cx="4263278" cy="1976611"/>
          </a:xfrm>
          <a:prstGeom prst="rect">
            <a:avLst/>
          </a:prstGeom>
        </p:spPr>
      </p:pic>
      <p:sp>
        <p:nvSpPr>
          <p:cNvPr id="20" name="TextBox 19">
            <a:extLst>
              <a:ext uri="{FF2B5EF4-FFF2-40B4-BE49-F238E27FC236}">
                <a16:creationId xmlns:a16="http://schemas.microsoft.com/office/drawing/2014/main" id="{346A4780-22CE-E20F-9FFD-8F8B32DEA340}"/>
              </a:ext>
            </a:extLst>
          </p:cNvPr>
          <p:cNvSpPr txBox="1"/>
          <p:nvPr/>
        </p:nvSpPr>
        <p:spPr>
          <a:xfrm>
            <a:off x="7577473" y="4125039"/>
            <a:ext cx="715260" cy="923330"/>
          </a:xfrm>
          <a:prstGeom prst="rect">
            <a:avLst/>
          </a:prstGeom>
          <a:noFill/>
        </p:spPr>
        <p:txBody>
          <a:bodyPr wrap="none" rtlCol="0">
            <a:spAutoFit/>
          </a:bodyPr>
          <a:lstStyle/>
          <a:p>
            <a:r>
              <a:rPr lang="en-GB" sz="5400" dirty="0">
                <a:solidFill>
                  <a:srgbClr val="00B050"/>
                </a:solidFill>
                <a:latin typeface="Wingdings 2" panose="05020102010507070707" pitchFamily="18" charset="2"/>
              </a:rPr>
              <a:t>P</a:t>
            </a:r>
          </a:p>
        </p:txBody>
      </p:sp>
      <p:sp>
        <p:nvSpPr>
          <p:cNvPr id="21" name="TextBox 20">
            <a:extLst>
              <a:ext uri="{FF2B5EF4-FFF2-40B4-BE49-F238E27FC236}">
                <a16:creationId xmlns:a16="http://schemas.microsoft.com/office/drawing/2014/main" id="{2E50F79A-D11E-54ED-9DEF-6A8D761025D0}"/>
              </a:ext>
            </a:extLst>
          </p:cNvPr>
          <p:cNvSpPr txBox="1"/>
          <p:nvPr/>
        </p:nvSpPr>
        <p:spPr>
          <a:xfrm>
            <a:off x="7471478" y="1854738"/>
            <a:ext cx="715260" cy="923330"/>
          </a:xfrm>
          <a:prstGeom prst="rect">
            <a:avLst/>
          </a:prstGeom>
          <a:noFill/>
        </p:spPr>
        <p:txBody>
          <a:bodyPr wrap="none" rtlCol="0">
            <a:spAutoFit/>
          </a:bodyPr>
          <a:lstStyle/>
          <a:p>
            <a:r>
              <a:rPr lang="en-GB" sz="5400" dirty="0">
                <a:solidFill>
                  <a:srgbClr val="00B050"/>
                </a:solidFill>
                <a:latin typeface="Wingdings 2" panose="05020102010507070707" pitchFamily="18" charset="2"/>
              </a:rPr>
              <a:t>P</a:t>
            </a:r>
          </a:p>
        </p:txBody>
      </p:sp>
      <p:pic>
        <p:nvPicPr>
          <p:cNvPr id="4" name="Picture 3" descr="A screenshot of a computer&#10;&#10;Description automatically generated">
            <a:extLst>
              <a:ext uri="{FF2B5EF4-FFF2-40B4-BE49-F238E27FC236}">
                <a16:creationId xmlns:a16="http://schemas.microsoft.com/office/drawing/2014/main" id="{15CE1269-50FF-1CDF-7BBC-866C483E79D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96392" y="3554860"/>
            <a:ext cx="3772426" cy="1333686"/>
          </a:xfrm>
          <a:prstGeom prst="rect">
            <a:avLst/>
          </a:prstGeom>
        </p:spPr>
      </p:pic>
      <p:sp>
        <p:nvSpPr>
          <p:cNvPr id="5" name="TextBox 4">
            <a:extLst>
              <a:ext uri="{FF2B5EF4-FFF2-40B4-BE49-F238E27FC236}">
                <a16:creationId xmlns:a16="http://schemas.microsoft.com/office/drawing/2014/main" id="{2EF9431A-CE1D-06C4-CB1B-23EECF567DE6}"/>
              </a:ext>
            </a:extLst>
          </p:cNvPr>
          <p:cNvSpPr txBox="1"/>
          <p:nvPr/>
        </p:nvSpPr>
        <p:spPr>
          <a:xfrm>
            <a:off x="10093195" y="2630691"/>
            <a:ext cx="2004075" cy="923330"/>
          </a:xfrm>
          <a:prstGeom prst="rect">
            <a:avLst/>
          </a:prstGeom>
          <a:noFill/>
        </p:spPr>
        <p:txBody>
          <a:bodyPr wrap="none" rtlCol="0">
            <a:spAutoFit/>
          </a:bodyPr>
          <a:lstStyle/>
          <a:p>
            <a:r>
              <a:rPr lang="en-GB" dirty="0">
                <a:solidFill>
                  <a:srgbClr val="FF0000"/>
                </a:solidFill>
              </a:rPr>
              <a:t>Only get “991” if</a:t>
            </a:r>
          </a:p>
          <a:p>
            <a:r>
              <a:rPr lang="en-GB" dirty="0">
                <a:solidFill>
                  <a:srgbClr val="FF0000"/>
                </a:solidFill>
              </a:rPr>
              <a:t> likely to do </a:t>
            </a:r>
          </a:p>
          <a:p>
            <a:r>
              <a:rPr lang="en-GB" dirty="0">
                <a:solidFill>
                  <a:srgbClr val="FF0000"/>
                </a:solidFill>
              </a:rPr>
              <a:t>A-level:</a:t>
            </a:r>
          </a:p>
        </p:txBody>
      </p:sp>
      <p:pic>
        <p:nvPicPr>
          <p:cNvPr id="6" name="Audio 5">
            <a:hlinkClick r:id="" action="ppaction://media"/>
            <a:extLst>
              <a:ext uri="{FF2B5EF4-FFF2-40B4-BE49-F238E27FC236}">
                <a16:creationId xmlns:a16="http://schemas.microsoft.com/office/drawing/2014/main" id="{F28CF953-F00E-A920-FCE9-A4663A18CE39}"/>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84653207"/>
      </p:ext>
    </p:extLst>
  </p:cSld>
  <p:clrMapOvr>
    <a:masterClrMapping/>
  </p:clrMapOvr>
  <p:transition spd="slow" advTm="70217">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19060" y="3651147"/>
            <a:ext cx="5228705" cy="1801531"/>
          </a:xfrm>
          <a:prstGeom prst="rect">
            <a:avLst/>
          </a:prstGeom>
        </p:spPr>
      </p:pic>
      <p:sp>
        <p:nvSpPr>
          <p:cNvPr id="2" name="Title 1"/>
          <p:cNvSpPr>
            <a:spLocks noGrp="1"/>
          </p:cNvSpPr>
          <p:nvPr>
            <p:ph type="title"/>
          </p:nvPr>
        </p:nvSpPr>
        <p:spPr>
          <a:xfrm>
            <a:off x="2150428" y="342449"/>
            <a:ext cx="8147972" cy="1499616"/>
          </a:xfrm>
        </p:spPr>
        <p:txBody>
          <a:bodyPr/>
          <a:lstStyle/>
          <a:p>
            <a:r>
              <a:rPr lang="en-GB" dirty="0">
                <a:latin typeface="Raleway SemiBold" panose="020B0703030101060003" pitchFamily="34" charset="0"/>
              </a:rPr>
              <a:t>Useful resources – list on next page</a:t>
            </a:r>
          </a:p>
        </p:txBody>
      </p:sp>
      <p:sp>
        <p:nvSpPr>
          <p:cNvPr id="7" name="Content Placeholder 2"/>
          <p:cNvSpPr>
            <a:spLocks noGrp="1"/>
          </p:cNvSpPr>
          <p:nvPr>
            <p:ph idx="1"/>
          </p:nvPr>
        </p:nvSpPr>
        <p:spPr>
          <a:xfrm>
            <a:off x="1819055" y="1904526"/>
            <a:ext cx="10288064" cy="5294764"/>
          </a:xfrm>
        </p:spPr>
        <p:txBody>
          <a:bodyPr>
            <a:normAutofit/>
          </a:bodyPr>
          <a:lstStyle/>
          <a:p>
            <a:pPr>
              <a:buFont typeface="Wingdings" panose="05000000000000000000" pitchFamily="2" charset="2"/>
              <a:buChar char="§"/>
            </a:pPr>
            <a:r>
              <a:rPr lang="en-GB" sz="2400" dirty="0">
                <a:latin typeface="Lato Medium" panose="020F0502020204030203" pitchFamily="34" charset="0"/>
                <a:ea typeface="Lato Medium" panose="020F0502020204030203" pitchFamily="34" charset="0"/>
                <a:cs typeface="Lato Medium" panose="020F0502020204030203" pitchFamily="34" charset="0"/>
              </a:rPr>
              <a:t>To support your child at home we encourage the use of Corbett Maths, Maths Genie and GCSE Bitesize</a:t>
            </a:r>
          </a:p>
          <a:p>
            <a:pPr>
              <a:buFont typeface="Wingdings" panose="05000000000000000000" pitchFamily="2" charset="2"/>
              <a:buChar char="§"/>
            </a:pPr>
            <a:r>
              <a:rPr lang="en-GB" sz="2400" dirty="0">
                <a:latin typeface="Lato Medium" panose="020F0502020204030203" pitchFamily="34" charset="0"/>
                <a:ea typeface="Lato Medium" panose="020F0502020204030203" pitchFamily="34" charset="0"/>
                <a:cs typeface="Lato Medium" panose="020F0502020204030203" pitchFamily="34" charset="0"/>
              </a:rPr>
              <a:t>Free websites with video guides and practice worksheets</a:t>
            </a:r>
          </a:p>
        </p:txBody>
      </p:sp>
      <p:pic>
        <p:nvPicPr>
          <p:cNvPr id="3" name="Picture 2"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97907" y="3233824"/>
            <a:ext cx="3600493" cy="3334447"/>
          </a:xfrm>
          <a:prstGeom prst="rect">
            <a:avLst/>
          </a:prstGeom>
        </p:spPr>
      </p:pic>
      <p:pic>
        <p:nvPicPr>
          <p:cNvPr id="6" name="Audio 5">
            <a:hlinkClick r:id="" action="ppaction://media"/>
            <a:extLst>
              <a:ext uri="{FF2B5EF4-FFF2-40B4-BE49-F238E27FC236}">
                <a16:creationId xmlns:a16="http://schemas.microsoft.com/office/drawing/2014/main" id="{197C7D90-94AE-3BDE-140D-947446EBACE3}"/>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9117182"/>
      </p:ext>
    </p:extLst>
  </p:cSld>
  <p:clrMapOvr>
    <a:masterClrMapping/>
  </p:clrMapOvr>
  <p:transition spd="slow" advTm="209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8EAD4-EB8E-F699-3732-D85A44A50F0E}"/>
              </a:ext>
            </a:extLst>
          </p:cNvPr>
          <p:cNvSpPr>
            <a:spLocks noGrp="1"/>
          </p:cNvSpPr>
          <p:nvPr>
            <p:ph type="title"/>
          </p:nvPr>
        </p:nvSpPr>
        <p:spPr/>
        <p:txBody>
          <a:bodyPr/>
          <a:lstStyle/>
          <a:p>
            <a:r>
              <a:rPr lang="en-GB" dirty="0"/>
              <a:t>Useful Maths Revision Websites</a:t>
            </a:r>
          </a:p>
        </p:txBody>
      </p:sp>
      <p:sp>
        <p:nvSpPr>
          <p:cNvPr id="5" name="TextBox 4">
            <a:extLst>
              <a:ext uri="{FF2B5EF4-FFF2-40B4-BE49-F238E27FC236}">
                <a16:creationId xmlns:a16="http://schemas.microsoft.com/office/drawing/2014/main" id="{4CCEBB9B-E146-1AA5-5F74-28C1282AB733}"/>
              </a:ext>
            </a:extLst>
          </p:cNvPr>
          <p:cNvSpPr txBox="1"/>
          <p:nvPr/>
        </p:nvSpPr>
        <p:spPr>
          <a:xfrm>
            <a:off x="2619742" y="1574495"/>
            <a:ext cx="7615382" cy="461665"/>
          </a:xfrm>
          <a:prstGeom prst="rect">
            <a:avLst/>
          </a:prstGeom>
          <a:noFill/>
        </p:spPr>
        <p:txBody>
          <a:bodyPr wrap="square">
            <a:spAutoFit/>
          </a:bodyPr>
          <a:lstStyle/>
          <a:p>
            <a:r>
              <a:rPr lang="en-GB" sz="2400" b="0" i="0" strike="noStrike" kern="1200" cap="none" spc="0" baseline="0" dirty="0">
                <a:solidFill>
                  <a:srgbClr val="000099"/>
                </a:solidFill>
                <a:uFillTx/>
                <a:hlinkClick r:id="rId4">
                  <a:extLst>
                    <a:ext uri="{A12FA001-AC4F-418D-AE19-62706E023703}">
                      <ahyp:hlinkClr xmlns:ahyp="http://schemas.microsoft.com/office/drawing/2018/hyperlinkcolor" val="tx"/>
                    </a:ext>
                  </a:extLst>
                </a:hlinkClick>
              </a:rPr>
              <a:t>www.examq.co.uk/qualification/2</a:t>
            </a:r>
            <a:endParaRPr lang="en-GB" sz="2400" dirty="0">
              <a:solidFill>
                <a:srgbClr val="000099"/>
              </a:solidFill>
            </a:endParaRPr>
          </a:p>
        </p:txBody>
      </p:sp>
      <p:sp>
        <p:nvSpPr>
          <p:cNvPr id="6" name="TextBox 5">
            <a:extLst>
              <a:ext uri="{FF2B5EF4-FFF2-40B4-BE49-F238E27FC236}">
                <a16:creationId xmlns:a16="http://schemas.microsoft.com/office/drawing/2014/main" id="{4F08EF3B-DDBA-CFC4-9EE3-E100E4873DD6}"/>
              </a:ext>
            </a:extLst>
          </p:cNvPr>
          <p:cNvSpPr txBox="1"/>
          <p:nvPr/>
        </p:nvSpPr>
        <p:spPr>
          <a:xfrm>
            <a:off x="2592924" y="2302733"/>
            <a:ext cx="7615382" cy="461665"/>
          </a:xfrm>
          <a:prstGeom prst="rect">
            <a:avLst/>
          </a:prstGeom>
          <a:noFill/>
        </p:spPr>
        <p:txBody>
          <a:bodyPr wrap="square">
            <a:spAutoFit/>
          </a:bodyPr>
          <a:lstStyle/>
          <a:p>
            <a:r>
              <a:rPr lang="en-GB" sz="2400" b="0" i="0" strike="noStrike" kern="1200" cap="none" spc="0" baseline="0" dirty="0">
                <a:solidFill>
                  <a:srgbClr val="000099"/>
                </a:solidFill>
                <a:uFillTx/>
                <a:hlinkClick r:id="rId5">
                  <a:extLst>
                    <a:ext uri="{A12FA001-AC4F-418D-AE19-62706E023703}">
                      <ahyp:hlinkClr xmlns:ahyp="http://schemas.microsoft.com/office/drawing/2018/hyperlinkcolor" val="tx"/>
                    </a:ext>
                  </a:extLst>
                </a:hlinkClick>
              </a:rPr>
              <a:t>www.onmaths.com/our-top-top-topics</a:t>
            </a:r>
            <a:endParaRPr lang="en-GB" sz="2400" dirty="0">
              <a:solidFill>
                <a:srgbClr val="000099"/>
              </a:solidFill>
            </a:endParaRPr>
          </a:p>
        </p:txBody>
      </p:sp>
      <p:sp>
        <p:nvSpPr>
          <p:cNvPr id="7" name="TextBox 6">
            <a:extLst>
              <a:ext uri="{FF2B5EF4-FFF2-40B4-BE49-F238E27FC236}">
                <a16:creationId xmlns:a16="http://schemas.microsoft.com/office/drawing/2014/main" id="{46EDC689-B8E9-FAF5-13FF-D85EE840D7C9}"/>
              </a:ext>
            </a:extLst>
          </p:cNvPr>
          <p:cNvSpPr txBox="1"/>
          <p:nvPr/>
        </p:nvSpPr>
        <p:spPr>
          <a:xfrm>
            <a:off x="2699390" y="3041230"/>
            <a:ext cx="7615382" cy="461665"/>
          </a:xfrm>
          <a:prstGeom prst="rect">
            <a:avLst/>
          </a:prstGeom>
          <a:noFill/>
        </p:spPr>
        <p:txBody>
          <a:bodyPr wrap="square">
            <a:spAutoFit/>
          </a:bodyPr>
          <a:lstStyle/>
          <a:p>
            <a:r>
              <a:rPr lang="en-GB" sz="2400" b="0" i="0" strike="noStrike" kern="1200" cap="none" spc="0" baseline="0" dirty="0">
                <a:solidFill>
                  <a:srgbClr val="000099"/>
                </a:solidFill>
                <a:uFillTx/>
                <a:hlinkClick r:id="rId6">
                  <a:extLst>
                    <a:ext uri="{A12FA001-AC4F-418D-AE19-62706E023703}">
                      <ahyp:hlinkClr xmlns:ahyp="http://schemas.microsoft.com/office/drawing/2018/hyperlinkcolor" val="tx"/>
                    </a:ext>
                  </a:extLst>
                </a:hlinkClick>
              </a:rPr>
              <a:t>www.1stclassmaths.com</a:t>
            </a:r>
            <a:endParaRPr lang="en-GB" sz="2400" dirty="0">
              <a:solidFill>
                <a:srgbClr val="000099"/>
              </a:solidFill>
            </a:endParaRPr>
          </a:p>
        </p:txBody>
      </p:sp>
      <p:sp>
        <p:nvSpPr>
          <p:cNvPr id="8" name="TextBox 7">
            <a:extLst>
              <a:ext uri="{FF2B5EF4-FFF2-40B4-BE49-F238E27FC236}">
                <a16:creationId xmlns:a16="http://schemas.microsoft.com/office/drawing/2014/main" id="{702F4AC5-3EC5-D220-77D0-B532F4D915FE}"/>
              </a:ext>
            </a:extLst>
          </p:cNvPr>
          <p:cNvSpPr txBox="1"/>
          <p:nvPr/>
        </p:nvSpPr>
        <p:spPr>
          <a:xfrm>
            <a:off x="2668194" y="3675177"/>
            <a:ext cx="7615382" cy="461665"/>
          </a:xfrm>
          <a:prstGeom prst="rect">
            <a:avLst/>
          </a:prstGeom>
          <a:noFill/>
        </p:spPr>
        <p:txBody>
          <a:bodyPr wrap="square">
            <a:spAutoFit/>
          </a:bodyPr>
          <a:lstStyle/>
          <a:p>
            <a:r>
              <a:rPr lang="en-GB" sz="2400" b="0" i="0" strike="noStrike" kern="1200" cap="none" spc="0" baseline="0" dirty="0">
                <a:solidFill>
                  <a:srgbClr val="000099"/>
                </a:solidFill>
                <a:uFillTx/>
                <a:hlinkClick r:id="rId7">
                  <a:extLst>
                    <a:ext uri="{A12FA001-AC4F-418D-AE19-62706E023703}">
                      <ahyp:hlinkClr xmlns:ahyp="http://schemas.microsoft.com/office/drawing/2018/hyperlinkcolor" val="tx"/>
                    </a:ext>
                  </a:extLst>
                </a:hlinkClick>
              </a:rPr>
              <a:t>www.mathslinks.co.uk/gcse-questions-by-topic</a:t>
            </a:r>
            <a:endParaRPr lang="en-GB" sz="2400" dirty="0">
              <a:solidFill>
                <a:srgbClr val="000099"/>
              </a:solidFill>
            </a:endParaRPr>
          </a:p>
        </p:txBody>
      </p:sp>
      <p:sp>
        <p:nvSpPr>
          <p:cNvPr id="9" name="TextBox 8">
            <a:extLst>
              <a:ext uri="{FF2B5EF4-FFF2-40B4-BE49-F238E27FC236}">
                <a16:creationId xmlns:a16="http://schemas.microsoft.com/office/drawing/2014/main" id="{05DF9C83-7F43-6A70-0862-F2E464ABAABD}"/>
              </a:ext>
            </a:extLst>
          </p:cNvPr>
          <p:cNvSpPr txBox="1"/>
          <p:nvPr/>
        </p:nvSpPr>
        <p:spPr>
          <a:xfrm>
            <a:off x="2668194" y="5062378"/>
            <a:ext cx="8261926" cy="461665"/>
          </a:xfrm>
          <a:prstGeom prst="rect">
            <a:avLst/>
          </a:prstGeom>
          <a:noFill/>
        </p:spPr>
        <p:txBody>
          <a:bodyPr wrap="square">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strike="noStrike" kern="1200" cap="none" spc="0" baseline="0" dirty="0">
                <a:solidFill>
                  <a:srgbClr val="000099"/>
                </a:solidFill>
                <a:uFillTx/>
                <a:hlinkClick r:id="rId8">
                  <a:extLst>
                    <a:ext uri="{A12FA001-AC4F-418D-AE19-62706E023703}">
                      <ahyp:hlinkClr xmlns:ahyp="http://schemas.microsoft.com/office/drawing/2018/hyperlinkcolor" val="tx"/>
                    </a:ext>
                  </a:extLst>
                </a:hlinkClick>
              </a:rPr>
              <a:t>www.savemyexams.com/gcse</a:t>
            </a:r>
            <a:endParaRPr lang="en-GB" sz="2400" b="0" i="0" strike="noStrike" kern="1200" cap="none" spc="0" baseline="0" dirty="0">
              <a:solidFill>
                <a:srgbClr val="000099"/>
              </a:solidFill>
              <a:uFillTx/>
            </a:endParaRPr>
          </a:p>
        </p:txBody>
      </p:sp>
      <p:sp>
        <p:nvSpPr>
          <p:cNvPr id="10" name="TextBox 9">
            <a:extLst>
              <a:ext uri="{FF2B5EF4-FFF2-40B4-BE49-F238E27FC236}">
                <a16:creationId xmlns:a16="http://schemas.microsoft.com/office/drawing/2014/main" id="{0837A24C-AC3F-4944-0BE1-4F5F33EDF403}"/>
              </a:ext>
            </a:extLst>
          </p:cNvPr>
          <p:cNvSpPr txBox="1"/>
          <p:nvPr/>
        </p:nvSpPr>
        <p:spPr>
          <a:xfrm>
            <a:off x="2699390" y="4352531"/>
            <a:ext cx="8585200" cy="461665"/>
          </a:xfrm>
          <a:prstGeom prst="rect">
            <a:avLst/>
          </a:prstGeom>
          <a:noFill/>
        </p:spPr>
        <p:txBody>
          <a:bodyPr wrap="square">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strike="noStrike" kern="1200" cap="none" spc="0" baseline="0" dirty="0">
                <a:solidFill>
                  <a:srgbClr val="000099"/>
                </a:solidFill>
                <a:uFillTx/>
                <a:hlinkClick r:id="rId9">
                  <a:extLst>
                    <a:ext uri="{A12FA001-AC4F-418D-AE19-62706E023703}">
                      <ahyp:hlinkClr xmlns:ahyp="http://schemas.microsoft.com/office/drawing/2018/hyperlinkcolor" val="tx"/>
                    </a:ext>
                  </a:extLst>
                </a:hlinkClick>
              </a:rPr>
              <a:t>www.gcsemathsquestions.co.uk</a:t>
            </a:r>
            <a:endParaRPr lang="en-GB" sz="2400" b="0" i="0" strike="noStrike" kern="1200" cap="none" spc="0" baseline="0" dirty="0">
              <a:solidFill>
                <a:srgbClr val="000099"/>
              </a:solidFill>
              <a:uFillTx/>
            </a:endParaRPr>
          </a:p>
        </p:txBody>
      </p:sp>
      <p:sp>
        <p:nvSpPr>
          <p:cNvPr id="11" name="TextBox 10">
            <a:extLst>
              <a:ext uri="{FF2B5EF4-FFF2-40B4-BE49-F238E27FC236}">
                <a16:creationId xmlns:a16="http://schemas.microsoft.com/office/drawing/2014/main" id="{56E4197A-F552-5120-B34C-BF55B46CA74D}"/>
              </a:ext>
            </a:extLst>
          </p:cNvPr>
          <p:cNvSpPr txBox="1"/>
          <p:nvPr/>
        </p:nvSpPr>
        <p:spPr>
          <a:xfrm>
            <a:off x="2699390" y="5772225"/>
            <a:ext cx="8261926" cy="461665"/>
          </a:xfrm>
          <a:prstGeom prst="rect">
            <a:avLst/>
          </a:prstGeom>
          <a:noFill/>
        </p:spPr>
        <p:txBody>
          <a:bodyPr wrap="square">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strike="noStrike" kern="1200" cap="none" spc="0" baseline="0" dirty="0">
                <a:solidFill>
                  <a:srgbClr val="000099"/>
                </a:solidFill>
                <a:uFillTx/>
                <a:hlinkClick r:id="rId10">
                  <a:extLst>
                    <a:ext uri="{A12FA001-AC4F-418D-AE19-62706E023703}">
                      <ahyp:hlinkClr xmlns:ahyp="http://schemas.microsoft.com/office/drawing/2018/hyperlinkcolor" val="tx"/>
                    </a:ext>
                  </a:extLst>
                </a:hlinkClick>
              </a:rPr>
              <a:t>www.</a:t>
            </a:r>
            <a:r>
              <a:rPr lang="en-GB" sz="2400" b="0" i="0" u="sng" strike="noStrike" kern="1200" cap="none" spc="0" baseline="0" dirty="0">
                <a:solidFill>
                  <a:srgbClr val="000099"/>
                </a:solidFill>
                <a:uFillTx/>
                <a:hlinkClick r:id="rId10">
                  <a:extLst>
                    <a:ext uri="{A12FA001-AC4F-418D-AE19-62706E023703}">
                      <ahyp:hlinkClr xmlns:ahyp="http://schemas.microsoft.com/office/drawing/2018/hyperlinkcolor" val="tx"/>
                    </a:ext>
                  </a:extLst>
                </a:hlinkClick>
              </a:rPr>
              <a:t>mathsgenie.co.uk</a:t>
            </a:r>
            <a:endParaRPr lang="en-GB" sz="2400" b="0" i="0" u="sng" strike="noStrike" kern="1200" cap="none" spc="0" baseline="0" dirty="0">
              <a:solidFill>
                <a:srgbClr val="000099"/>
              </a:solidFill>
              <a:uFillTx/>
            </a:endParaRPr>
          </a:p>
        </p:txBody>
      </p:sp>
      <p:sp>
        <p:nvSpPr>
          <p:cNvPr id="12" name="TextBox 11">
            <a:extLst>
              <a:ext uri="{FF2B5EF4-FFF2-40B4-BE49-F238E27FC236}">
                <a16:creationId xmlns:a16="http://schemas.microsoft.com/office/drawing/2014/main" id="{6DFC79D7-07D5-2FA0-BC47-2F9045BE8D39}"/>
              </a:ext>
            </a:extLst>
          </p:cNvPr>
          <p:cNvSpPr txBox="1"/>
          <p:nvPr/>
        </p:nvSpPr>
        <p:spPr>
          <a:xfrm>
            <a:off x="2699390" y="6353540"/>
            <a:ext cx="8261926" cy="830997"/>
          </a:xfrm>
          <a:prstGeom prst="rect">
            <a:avLst/>
          </a:prstGeom>
          <a:noFill/>
        </p:spPr>
        <p:txBody>
          <a:bodyPr wrap="square">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strike="noStrike" kern="1200" cap="none" spc="0" baseline="0" dirty="0">
                <a:solidFill>
                  <a:srgbClr val="000099"/>
                </a:solidFill>
                <a:uFillTx/>
                <a:hlinkClick r:id="rId11">
                  <a:extLst>
                    <a:ext uri="{A12FA001-AC4F-418D-AE19-62706E023703}">
                      <ahyp:hlinkClr xmlns:ahyp="http://schemas.microsoft.com/office/drawing/2018/hyperlinkcolor" val="tx"/>
                    </a:ext>
                  </a:extLst>
                </a:hlinkClick>
              </a:rPr>
              <a:t>https://corbettmaths.com/contents/</a:t>
            </a:r>
            <a:endParaRPr lang="en-GB" sz="2400" b="0" i="0" strike="noStrike" kern="1200" cap="none" spc="0" baseline="0" dirty="0">
              <a:solidFill>
                <a:srgbClr val="000099"/>
              </a:solidFill>
              <a:uFillTx/>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0" i="0" u="sng" strike="noStrike" kern="1200" cap="none" spc="0" baseline="0" dirty="0">
              <a:solidFill>
                <a:srgbClr val="000099"/>
              </a:solidFill>
              <a:uFillTx/>
            </a:endParaRPr>
          </a:p>
        </p:txBody>
      </p:sp>
      <p:pic>
        <p:nvPicPr>
          <p:cNvPr id="4" name="Audio 3">
            <a:hlinkClick r:id="" action="ppaction://media"/>
            <a:extLst>
              <a:ext uri="{FF2B5EF4-FFF2-40B4-BE49-F238E27FC236}">
                <a16:creationId xmlns:a16="http://schemas.microsoft.com/office/drawing/2014/main" id="{42A3902D-AA40-34F2-FCCB-7F25B3B2B548}"/>
              </a:ext>
            </a:extLst>
          </p:cNvPr>
          <p:cNvPicPr>
            <a:picLocks noChangeAspect="1"/>
          </p:cNvPicPr>
          <p:nvPr>
            <a:audioFile r:link="rId2"/>
            <p:extLst>
              <p:ext uri="{DAA4B4D4-6D71-4841-9C94-3DE7FCFB9230}">
                <p14:media xmlns:p14="http://schemas.microsoft.com/office/powerpoint/2010/main" r:embed="rId1"/>
              </p:ext>
            </p:extLst>
          </p:nvPr>
        </p:nvPicPr>
        <p:blipFill>
          <a:blip r:embed="rId12"/>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338319437"/>
      </p:ext>
    </p:extLst>
  </p:cSld>
  <p:clrMapOvr>
    <a:masterClrMapping/>
  </p:clrMapOvr>
  <mc:AlternateContent xmlns:mc="http://schemas.openxmlformats.org/markup-compatibility/2006" xmlns:p14="http://schemas.microsoft.com/office/powerpoint/2010/main">
    <mc:Choice Requires="p14">
      <p:transition spd="slow" p14:dur="2000" advTm="37899"/>
    </mc:Choice>
    <mc:Fallback xmlns="">
      <p:transition spd="slow" advTm="378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2|5.8|7.2|4.8|8.8|2"/>
</p:tagLst>
</file>

<file path=ppt/tags/tag2.xml><?xml version="1.0" encoding="utf-8"?>
<p:tagLst xmlns:a="http://schemas.openxmlformats.org/drawingml/2006/main" xmlns:r="http://schemas.openxmlformats.org/officeDocument/2006/relationships" xmlns:p="http://schemas.openxmlformats.org/presentationml/2006/main">
  <p:tag name="TIMING" val="|0.4|24"/>
</p:tagLst>
</file>

<file path=ppt/tags/tag3.xml><?xml version="1.0" encoding="utf-8"?>
<p:tagLst xmlns:a="http://schemas.openxmlformats.org/drawingml/2006/main" xmlns:r="http://schemas.openxmlformats.org/officeDocument/2006/relationships" xmlns:p="http://schemas.openxmlformats.org/presentationml/2006/main">
  <p:tag name="TIMING" val="|25.7|2.6|63.1"/>
</p:tagLst>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TM02892315[[fn=Wisp]]</Template>
  <TotalTime>749</TotalTime>
  <Words>477</Words>
  <Application>Microsoft Office PowerPoint</Application>
  <PresentationFormat>Widescreen</PresentationFormat>
  <Paragraphs>45</Paragraphs>
  <Slides>11</Slides>
  <Notes>0</Notes>
  <HiddenSlides>0</HiddenSlides>
  <MMClips>11</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Wisp</vt:lpstr>
      <vt:lpstr>  Supporting your child in Mathematics at Year 11   </vt:lpstr>
      <vt:lpstr>Mathematics in KS4</vt:lpstr>
      <vt:lpstr>GCSE Tiers of Entry</vt:lpstr>
      <vt:lpstr>KS4 Curriculum Content (year 10 and year 11)</vt:lpstr>
      <vt:lpstr>Assessments and mocks</vt:lpstr>
      <vt:lpstr>AQA Further Maths</vt:lpstr>
      <vt:lpstr>Homework (and form time) – At Year 11</vt:lpstr>
      <vt:lpstr>Support at home - Make homework as purposeful as possible</vt:lpstr>
      <vt:lpstr>Useful resources</vt:lpstr>
      <vt:lpstr>Useful resources – list on next page</vt:lpstr>
      <vt:lpstr>Useful Maths Revision Websites</vt:lpstr>
    </vt:vector>
  </TitlesOfParts>
  <Company>Heaton Manor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Changes: September 2018</dc:title>
  <dc:creator>Karen Blackburn</dc:creator>
  <cp:lastModifiedBy>Thornton, Jonathan</cp:lastModifiedBy>
  <cp:revision>67</cp:revision>
  <dcterms:created xsi:type="dcterms:W3CDTF">2018-06-13T10:45:41Z</dcterms:created>
  <dcterms:modified xsi:type="dcterms:W3CDTF">2024-12-02T12:52:40Z</dcterms:modified>
</cp:coreProperties>
</file>