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8" r:id="rId3"/>
    <p:sldId id="268" r:id="rId4"/>
    <p:sldId id="280" r:id="rId5"/>
    <p:sldId id="271" r:id="rId6"/>
    <p:sldId id="284" r:id="rId7"/>
    <p:sldId id="272" r:id="rId8"/>
    <p:sldId id="274" r:id="rId9"/>
    <p:sldId id="277" r:id="rId10"/>
    <p:sldId id="282" r:id="rId11"/>
    <p:sldId id="275" r:id="rId12"/>
    <p:sldId id="276" r:id="rId13"/>
    <p:sldId id="27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8648"/>
    <a:srgbClr val="0A1435"/>
    <a:srgbClr val="0A163B"/>
    <a:srgbClr val="0A1637"/>
    <a:srgbClr val="0A1635"/>
    <a:srgbClr val="000F50"/>
    <a:srgbClr val="000050"/>
    <a:srgbClr val="000099"/>
    <a:srgbClr val="000B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3143155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49132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676220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787169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6D3BE9-F9D2-47AF-8E70-4F7F03F4FF95}"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74297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D3BE9-F9D2-47AF-8E70-4F7F03F4FF95}" type="datetimeFigureOut">
              <a:rPr lang="en-GB" smtClean="0"/>
              <a:t>29/09/2025</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4241055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6D3BE9-F9D2-47AF-8E70-4F7F03F4FF95}" type="datetimeFigureOut">
              <a:rPr lang="en-GB" smtClean="0"/>
              <a:t>29/09/2025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644799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628680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48816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561834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7A9BCB-2793-4222-8684-1A85262524AC}"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49194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2785405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85232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86D3BE9-F9D2-47AF-8E70-4F7F03F4FF95}"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592284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866043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D3BE9-F9D2-47AF-8E70-4F7F03F4FF95}"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7A9BCB-2793-4222-8684-1A85262524AC}" type="slidenum">
              <a:rPr lang="en-GB" smtClean="0"/>
              <a:t>‹#›</a:t>
            </a:fld>
            <a:endParaRPr lang="en-GB"/>
          </a:p>
        </p:txBody>
      </p:sp>
    </p:spTree>
    <p:extLst>
      <p:ext uri="{BB962C8B-B14F-4D97-AF65-F5344CB8AC3E}">
        <p14:creationId xmlns:p14="http://schemas.microsoft.com/office/powerpoint/2010/main" val="1139741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86D3BE9-F9D2-47AF-8E70-4F7F03F4FF95}" type="datetimeFigureOut">
              <a:rPr lang="en-GB" smtClean="0"/>
              <a:t>29/09/2025</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D7A9BCB-2793-4222-8684-1A85262524AC}" type="slidenum">
              <a:rPr lang="en-GB" smtClean="0"/>
              <a:t>‹#›</a:t>
            </a:fld>
            <a:endParaRPr lang="en-GB"/>
          </a:p>
        </p:txBody>
      </p:sp>
    </p:spTree>
    <p:extLst>
      <p:ext uri="{BB962C8B-B14F-4D97-AF65-F5344CB8AC3E}">
        <p14:creationId xmlns:p14="http://schemas.microsoft.com/office/powerpoint/2010/main" val="2545159775"/>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5.tmp"/><Relationship Id="rId4" Type="http://schemas.openxmlformats.org/officeDocument/2006/relationships/image" Target="../media/image4.tmp"/></Relationships>
</file>

<file path=ppt/slides/_rels/slide4.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0.tmp"/><Relationship Id="rId5" Type="http://schemas.openxmlformats.org/officeDocument/2006/relationships/image" Target="../media/image9.tmp"/><Relationship Id="rId4" Type="http://schemas.openxmlformats.org/officeDocument/2006/relationships/image" Target="../media/image8.tmp"/></Relationships>
</file>

<file path=ppt/slides/_rels/slide6.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 Id="rId5" Type="http://schemas.openxmlformats.org/officeDocument/2006/relationships/image" Target="../media/image18.tmp"/><Relationship Id="rId4" Type="http://schemas.openxmlformats.org/officeDocument/2006/relationships/image" Target="../media/image17.tmp"/></Relationships>
</file>

<file path=ppt/slides/_rels/slide11.xml.rels><?xml version="1.0" encoding="UTF-8" standalone="yes"?>
<Relationships xmlns="http://schemas.openxmlformats.org/package/2006/relationships"><Relationship Id="rId3" Type="http://schemas.openxmlformats.org/officeDocument/2006/relationships/image" Target="../media/image20.tmp"/><Relationship Id="rId7" Type="http://schemas.openxmlformats.org/officeDocument/2006/relationships/image" Target="../media/image24.tmp"/><Relationship Id="rId2" Type="http://schemas.openxmlformats.org/officeDocument/2006/relationships/image" Target="../media/image19.tmp"/><Relationship Id="rId1" Type="http://schemas.openxmlformats.org/officeDocument/2006/relationships/slideLayout" Target="../slideLayouts/slideLayout2.xml"/><Relationship Id="rId6" Type="http://schemas.openxmlformats.org/officeDocument/2006/relationships/image" Target="../media/image23.tmp"/><Relationship Id="rId5" Type="http://schemas.openxmlformats.org/officeDocument/2006/relationships/image" Target="../media/image22.tmp"/><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6.tmp"/></Relationships>
</file>

<file path=ppt/slides/_rels/slide13.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2.tmp"/><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5"/>
            <a:ext cx="12192000" cy="4236589"/>
          </a:xfrm>
          <a:solidFill>
            <a:srgbClr val="BD8648"/>
          </a:solidFill>
        </p:spPr>
        <p:txBody>
          <a:bodyPr>
            <a:noAutofit/>
          </a:bodyPr>
          <a:lstStyle/>
          <a:p>
            <a:pPr algn="ctr"/>
            <a:br>
              <a:rPr lang="en-GB" sz="6000" dirty="0">
                <a:effectLst>
                  <a:outerShdw blurRad="38100" dist="38100" dir="2700000" algn="tl">
                    <a:srgbClr val="000000">
                      <a:alpha val="43137"/>
                    </a:srgbClr>
                  </a:outerShdw>
                </a:effectLst>
              </a:rPr>
            </a:br>
            <a:br>
              <a:rPr lang="en-GB" sz="6000" dirty="0">
                <a:effectLst>
                  <a:outerShdw blurRad="38100" dist="38100" dir="2700000" algn="tl">
                    <a:srgbClr val="000000">
                      <a:alpha val="43137"/>
                    </a:srgbClr>
                  </a:outerShdw>
                </a:effectLst>
              </a:rPr>
            </a:br>
            <a:r>
              <a:rPr lang="en-GB" sz="4000" dirty="0">
                <a:effectLst>
                  <a:outerShdw blurRad="38100" dist="38100" dir="2700000" algn="tl">
                    <a:srgbClr val="000000">
                      <a:alpha val="43137"/>
                    </a:srgbClr>
                  </a:outerShdw>
                </a:effectLst>
                <a:latin typeface="Raleway SemiBold" panose="020B0703030101060003" pitchFamily="34" charset="0"/>
              </a:rPr>
              <a:t>Supporting your child in Mathematics</a:t>
            </a:r>
            <a:br>
              <a:rPr lang="en-GB" sz="6000" dirty="0">
                <a:effectLst>
                  <a:outerShdw blurRad="38100" dist="38100" dir="2700000" algn="tl">
                    <a:srgbClr val="000000">
                      <a:alpha val="43137"/>
                    </a:srgbClr>
                  </a:outerShdw>
                </a:effectLst>
              </a:rPr>
            </a:br>
            <a:br>
              <a:rPr lang="en-GB" sz="6000" dirty="0">
                <a:effectLst>
                  <a:outerShdw blurRad="38100" dist="38100" dir="2700000" algn="tl">
                    <a:srgbClr val="000000">
                      <a:alpha val="43137"/>
                    </a:srgbClr>
                  </a:outerShdw>
                </a:effectLst>
              </a:rPr>
            </a:br>
            <a:r>
              <a:rPr lang="en-GB" sz="6000" dirty="0">
                <a:effectLst>
                  <a:outerShdw blurRad="38100" dist="38100" dir="2700000" algn="tl">
                    <a:srgbClr val="000000">
                      <a:alpha val="43137"/>
                    </a:srgbClr>
                  </a:outerShdw>
                </a:effectLst>
              </a:rPr>
              <a: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78248" y="4299147"/>
            <a:ext cx="5035504" cy="2179943"/>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806027"/>
            <a:ext cx="9144000" cy="867041"/>
          </a:xfrm>
          <a:prstGeom prst="rect">
            <a:avLst/>
          </a:prstGeom>
        </p:spPr>
      </p:pic>
    </p:spTree>
    <p:extLst>
      <p:ext uri="{BB962C8B-B14F-4D97-AF65-F5344CB8AC3E}">
        <p14:creationId xmlns:p14="http://schemas.microsoft.com/office/powerpoint/2010/main" val="983809397"/>
      </p:ext>
    </p:extLst>
  </p:cSld>
  <p:clrMapOvr>
    <a:masterClrMapping/>
  </p:clrMapOvr>
  <mc:AlternateContent xmlns:mc="http://schemas.openxmlformats.org/markup-compatibility/2006" xmlns:p14="http://schemas.microsoft.com/office/powerpoint/2010/main">
    <mc:Choice Requires="p14">
      <p:transition spd="slow" p14:dur="2000" advTm="24238"/>
    </mc:Choice>
    <mc:Fallback xmlns="">
      <p:transition spd="slow" advTm="242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9055" y="617113"/>
            <a:ext cx="7290054" cy="1499616"/>
          </a:xfrm>
        </p:spPr>
        <p:txBody>
          <a:bodyPr/>
          <a:lstStyle/>
          <a:p>
            <a:r>
              <a:rPr lang="en-GB" dirty="0">
                <a:latin typeface="Raleway SemiBold" panose="020B0703030101060003" pitchFamily="34" charset="0"/>
              </a:rPr>
              <a:t>Mathematics in KS3</a:t>
            </a:r>
          </a:p>
        </p:txBody>
      </p:sp>
      <p:sp>
        <p:nvSpPr>
          <p:cNvPr id="3" name="Content Placeholder 2"/>
          <p:cNvSpPr>
            <a:spLocks noGrp="1"/>
          </p:cNvSpPr>
          <p:nvPr>
            <p:ph idx="1"/>
          </p:nvPr>
        </p:nvSpPr>
        <p:spPr>
          <a:xfrm>
            <a:off x="1819055" y="1904526"/>
            <a:ext cx="8553890"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About the curriculum</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Homework</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Assessments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Supporting the Transition to GCSE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Useful Resources</a:t>
            </a:r>
          </a:p>
        </p:txBody>
      </p:sp>
    </p:spTree>
    <p:custDataLst>
      <p:tags r:id="rId1"/>
    </p:custDataLst>
    <p:extLst>
      <p:ext uri="{BB962C8B-B14F-4D97-AF65-F5344CB8AC3E}">
        <p14:creationId xmlns:p14="http://schemas.microsoft.com/office/powerpoint/2010/main" val="1822550549"/>
      </p:ext>
    </p:extLst>
  </p:cSld>
  <p:clrMapOvr>
    <a:masterClrMapping/>
  </p:clrMapOvr>
  <p:transition spd="slow" advTm="39862">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909" y="647982"/>
            <a:ext cx="7290054" cy="1499616"/>
          </a:xfrm>
        </p:spPr>
        <p:txBody>
          <a:bodyPr/>
          <a:lstStyle/>
          <a:p>
            <a:r>
              <a:rPr lang="en-GB" dirty="0">
                <a:latin typeface="Raleway SemiBold" panose="020B0703030101060003" pitchFamily="34" charset="0"/>
              </a:rPr>
              <a:t>About the curriculum</a:t>
            </a:r>
          </a:p>
        </p:txBody>
      </p:sp>
      <p:sp>
        <p:nvSpPr>
          <p:cNvPr id="9" name="Content Placeholder 2"/>
          <p:cNvSpPr>
            <a:spLocks noGrp="1"/>
          </p:cNvSpPr>
          <p:nvPr>
            <p:ph idx="1"/>
          </p:nvPr>
        </p:nvSpPr>
        <p:spPr>
          <a:xfrm>
            <a:off x="1819055" y="1904526"/>
            <a:ext cx="8553890"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All of our lessons have the same underpinning principles</a:t>
            </a:r>
          </a:p>
          <a:p>
            <a:pPr lvl="1">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building on previous learning </a:t>
            </a:r>
          </a:p>
          <a:p>
            <a:pPr lvl="1">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securing knowledge </a:t>
            </a:r>
          </a:p>
          <a:p>
            <a:pPr lvl="1">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gaining fluency</a:t>
            </a:r>
          </a:p>
          <a:p>
            <a:pPr lvl="1">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promoting reasoning  </a:t>
            </a:r>
          </a:p>
          <a:p>
            <a:pPr lvl="1">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developing problem solving skills </a:t>
            </a: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6216" y="4295061"/>
            <a:ext cx="3983875" cy="2263685"/>
          </a:xfrm>
          <a:prstGeom prst="rect">
            <a:avLst/>
          </a:prstGeom>
        </p:spPr>
      </p:pic>
      <p:pic>
        <p:nvPicPr>
          <p:cNvPr id="10" name="Picture 9"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1734" y="4315253"/>
            <a:ext cx="3764142" cy="2243493"/>
          </a:xfrm>
          <a:prstGeom prst="rect">
            <a:avLst/>
          </a:prstGeom>
        </p:spPr>
      </p:pic>
      <p:pic>
        <p:nvPicPr>
          <p:cNvPr id="11" name="Picture 10"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92846" y="2390669"/>
            <a:ext cx="3797245" cy="1494353"/>
          </a:xfrm>
          <a:prstGeom prst="rect">
            <a:avLst/>
          </a:prstGeom>
        </p:spPr>
      </p:pic>
    </p:spTree>
    <p:custDataLst>
      <p:tags r:id="rId1"/>
    </p:custDataLst>
    <p:extLst>
      <p:ext uri="{BB962C8B-B14F-4D97-AF65-F5344CB8AC3E}">
        <p14:creationId xmlns:p14="http://schemas.microsoft.com/office/powerpoint/2010/main" val="1251363493"/>
      </p:ext>
    </p:extLst>
  </p:cSld>
  <p:clrMapOvr>
    <a:masterClrMapping/>
  </p:clrMapOvr>
  <p:transition spd="slow" advTm="8451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227" y="629528"/>
            <a:ext cx="9949423" cy="1499616"/>
          </a:xfrm>
        </p:spPr>
        <p:txBody>
          <a:bodyPr/>
          <a:lstStyle/>
          <a:p>
            <a:r>
              <a:rPr lang="en-GB" dirty="0">
                <a:latin typeface="Raleway SemiBold" panose="020B0703030101060003" pitchFamily="34" charset="0"/>
              </a:rPr>
              <a:t>KS3 Curriculum Content (year 8 and year 9)</a:t>
            </a:r>
          </a:p>
        </p:txBody>
      </p:sp>
      <p:pic>
        <p:nvPicPr>
          <p:cNvPr id="11" name="Picture 10" descr="A black and white text&#10;&#10;Description automatically generated">
            <a:extLst>
              <a:ext uri="{FF2B5EF4-FFF2-40B4-BE49-F238E27FC236}">
                <a16:creationId xmlns:a16="http://schemas.microsoft.com/office/drawing/2014/main" id="{65441883-E9D2-E39A-D256-F7DDFA4941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040" y="1851835"/>
            <a:ext cx="11136279" cy="4791744"/>
          </a:xfrm>
          <a:prstGeom prst="rect">
            <a:avLst/>
          </a:prstGeom>
        </p:spPr>
      </p:pic>
      <p:sp>
        <p:nvSpPr>
          <p:cNvPr id="12" name="Rectangle 11">
            <a:extLst>
              <a:ext uri="{FF2B5EF4-FFF2-40B4-BE49-F238E27FC236}">
                <a16:creationId xmlns:a16="http://schemas.microsoft.com/office/drawing/2014/main" id="{219EA107-6A92-C118-E28F-B84F8CAE984B}"/>
              </a:ext>
            </a:extLst>
          </p:cNvPr>
          <p:cNvSpPr/>
          <p:nvPr/>
        </p:nvSpPr>
        <p:spPr>
          <a:xfrm>
            <a:off x="1210378" y="1205504"/>
            <a:ext cx="9579867"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Emerging </a:t>
            </a:r>
            <a:r>
              <a:rPr lang="en-US" sz="3600" b="0" cap="none" spc="0" dirty="0">
                <a:ln w="0"/>
                <a:solidFill>
                  <a:schemeClr val="tx1"/>
                </a:solidFill>
                <a:effectLst>
                  <a:outerShdw blurRad="38100" dist="19050" dir="2700000" algn="tl" rotWithShape="0">
                    <a:schemeClr val="dk1">
                      <a:alpha val="40000"/>
                    </a:schemeClr>
                  </a:outerShdw>
                </a:effectLst>
                <a:sym typeface="Wingdings" panose="05000000000000000000" pitchFamily="2" charset="2"/>
              </a:rPr>
              <a:t> </a:t>
            </a:r>
            <a:r>
              <a:rPr lang="en-US" sz="3600" b="0" cap="none" spc="0" dirty="0">
                <a:ln w="0"/>
                <a:solidFill>
                  <a:schemeClr val="tx1"/>
                </a:solidFill>
                <a:effectLst>
                  <a:outerShdw blurRad="38100" dist="19050" dir="2700000" algn="tl" rotWithShape="0">
                    <a:schemeClr val="dk1">
                      <a:alpha val="40000"/>
                    </a:schemeClr>
                  </a:outerShdw>
                </a:effectLst>
              </a:rPr>
              <a:t>             …                </a:t>
            </a:r>
            <a:r>
              <a:rPr lang="en-US" sz="3600" b="0" cap="none" spc="0" dirty="0">
                <a:ln w="0"/>
                <a:solidFill>
                  <a:schemeClr val="tx1"/>
                </a:solidFill>
                <a:effectLst>
                  <a:outerShdw blurRad="38100" dist="19050" dir="2700000" algn="tl" rotWithShape="0">
                    <a:schemeClr val="dk1">
                      <a:alpha val="40000"/>
                    </a:schemeClr>
                  </a:outerShdw>
                </a:effectLst>
                <a:sym typeface="Wingdings" panose="05000000000000000000" pitchFamily="2" charset="2"/>
              </a:rPr>
              <a:t>Excelling</a:t>
            </a:r>
            <a:endParaRPr lang="en-US" sz="36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275867593"/>
      </p:ext>
    </p:extLst>
  </p:cSld>
  <p:clrMapOvr>
    <a:masterClrMapping/>
  </p:clrMapOvr>
  <p:transition spd="slow" advTm="18362">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Homework</a:t>
            </a:r>
          </a:p>
        </p:txBody>
      </p:sp>
      <p:sp>
        <p:nvSpPr>
          <p:cNvPr id="7" name="Content Placeholder 2"/>
          <p:cNvSpPr>
            <a:spLocks noGrp="1"/>
          </p:cNvSpPr>
          <p:nvPr>
            <p:ph idx="1"/>
          </p:nvPr>
        </p:nvSpPr>
        <p:spPr>
          <a:xfrm>
            <a:off x="1803675" y="1220787"/>
            <a:ext cx="10004350"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All pupils have a homework booklet that supports their progression through our curriculum</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Questions relating to the previous week’s work, </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Questions to prompt recall of earlier skills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Questions to promote problem solving skills and resilience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Class teachers set homework each week from the booklet – reminder set on Frog</a:t>
            </a:r>
          </a:p>
        </p:txBody>
      </p:sp>
      <p:pic>
        <p:nvPicPr>
          <p:cNvPr id="3" name="Picture 2" descr="A tree with various school objects&#10;&#10;Description automatically generated">
            <a:extLst>
              <a:ext uri="{FF2B5EF4-FFF2-40B4-BE49-F238E27FC236}">
                <a16:creationId xmlns:a16="http://schemas.microsoft.com/office/drawing/2014/main" id="{A4585736-585D-954E-3659-24F27FCCE5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744" y="3314704"/>
            <a:ext cx="2301100" cy="3464875"/>
          </a:xfrm>
          <a:prstGeom prst="rect">
            <a:avLst/>
          </a:prstGeom>
        </p:spPr>
      </p:pic>
      <p:pic>
        <p:nvPicPr>
          <p:cNvPr id="9" name="Picture 8" descr="A math problem with numbers&#10;&#10;Description automatically generated with medium confidence">
            <a:extLst>
              <a:ext uri="{FF2B5EF4-FFF2-40B4-BE49-F238E27FC236}">
                <a16:creationId xmlns:a16="http://schemas.microsoft.com/office/drawing/2014/main" id="{0E659500-8651-ED4F-B249-5E031D7941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5495" y="3314704"/>
            <a:ext cx="2829320" cy="3200847"/>
          </a:xfrm>
          <a:prstGeom prst="rect">
            <a:avLst/>
          </a:prstGeom>
        </p:spPr>
      </p:pic>
      <p:pic>
        <p:nvPicPr>
          <p:cNvPr id="12" name="Picture 11" descr="A screenshot of a math test&#10;&#10;Description automatically generated">
            <a:extLst>
              <a:ext uri="{FF2B5EF4-FFF2-40B4-BE49-F238E27FC236}">
                <a16:creationId xmlns:a16="http://schemas.microsoft.com/office/drawing/2014/main" id="{07DBE914-E1CF-8CA9-96D5-883DAD64DD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4815" y="3314704"/>
            <a:ext cx="2611600" cy="3200847"/>
          </a:xfrm>
          <a:prstGeom prst="rect">
            <a:avLst/>
          </a:prstGeom>
        </p:spPr>
      </p:pic>
      <p:pic>
        <p:nvPicPr>
          <p:cNvPr id="14" name="Picture 13" descr="A diagram on a white background&#10;&#10;Description automatically generated">
            <a:extLst>
              <a:ext uri="{FF2B5EF4-FFF2-40B4-BE49-F238E27FC236}">
                <a16:creationId xmlns:a16="http://schemas.microsoft.com/office/drawing/2014/main" id="{AB24D6F5-2AE9-C78B-D662-175C1DEE9D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02336" y="3213458"/>
            <a:ext cx="3505689" cy="2676899"/>
          </a:xfrm>
          <a:prstGeom prst="rect">
            <a:avLst/>
          </a:prstGeom>
        </p:spPr>
      </p:pic>
    </p:spTree>
    <p:custDataLst>
      <p:tags r:id="rId1"/>
    </p:custDataLst>
    <p:extLst>
      <p:ext uri="{BB962C8B-B14F-4D97-AF65-F5344CB8AC3E}">
        <p14:creationId xmlns:p14="http://schemas.microsoft.com/office/powerpoint/2010/main" val="1953774740"/>
      </p:ext>
    </p:extLst>
  </p:cSld>
  <p:clrMapOvr>
    <a:masterClrMapping/>
  </p:clrMapOvr>
  <p:transition spd="slow" advTm="49515">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Back of the Homework Booklet</a:t>
            </a:r>
          </a:p>
        </p:txBody>
      </p:sp>
      <p:pic>
        <p:nvPicPr>
          <p:cNvPr id="8" name="Picture 7" descr="A table with numbers and a list of maths&#10;&#10;Description automatically generated">
            <a:extLst>
              <a:ext uri="{FF2B5EF4-FFF2-40B4-BE49-F238E27FC236}">
                <a16:creationId xmlns:a16="http://schemas.microsoft.com/office/drawing/2014/main" id="{B7277244-41B1-FCAF-4DAC-C80D92AE1D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5050" y="1092257"/>
            <a:ext cx="3581900" cy="5115639"/>
          </a:xfrm>
          <a:prstGeom prst="rect">
            <a:avLst/>
          </a:prstGeom>
        </p:spPr>
      </p:pic>
    </p:spTree>
    <p:custDataLst>
      <p:tags r:id="rId1"/>
    </p:custDataLst>
    <p:extLst>
      <p:ext uri="{BB962C8B-B14F-4D97-AF65-F5344CB8AC3E}">
        <p14:creationId xmlns:p14="http://schemas.microsoft.com/office/powerpoint/2010/main" val="675724316"/>
      </p:ext>
    </p:extLst>
  </p:cSld>
  <p:clrMapOvr>
    <a:masterClrMapping/>
  </p:clrMapOvr>
  <p:transition spd="slow" advTm="49515">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7656" y="576365"/>
            <a:ext cx="7290054" cy="1499616"/>
          </a:xfrm>
        </p:spPr>
        <p:txBody>
          <a:bodyPr/>
          <a:lstStyle/>
          <a:p>
            <a:r>
              <a:rPr lang="en-GB" dirty="0">
                <a:latin typeface="Raleway SemiBold" panose="020B0703030101060003" pitchFamily="34" charset="0"/>
              </a:rPr>
              <a:t>Assessments</a:t>
            </a:r>
          </a:p>
        </p:txBody>
      </p:sp>
      <p:sp>
        <p:nvSpPr>
          <p:cNvPr id="7" name="Content Placeholder 2"/>
          <p:cNvSpPr>
            <a:spLocks noGrp="1"/>
          </p:cNvSpPr>
          <p:nvPr>
            <p:ph idx="1"/>
          </p:nvPr>
        </p:nvSpPr>
        <p:spPr>
          <a:xfrm>
            <a:off x="1894577" y="1326173"/>
            <a:ext cx="10297423"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Assessments take two forms, formative and summative.</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Formative assessments are used every two weeks to assess how pupils are progressing through the whole curriculum</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Formative assessments are generally ungraded and do not usually contain a ‘mark’, pupils are encouraged to reflect on their knowledge rather than attainment (using a feedback/review sheet). </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Summative assessments, sat three times during the year (Autumn, Spring and Summer), use a bespoke paper based on Age Related Expectations</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An overall Age Related Grade is used in Key Stage 3 to track progress through our curriculum.</a:t>
            </a:r>
          </a:p>
        </p:txBody>
      </p:sp>
    </p:spTree>
    <p:custDataLst>
      <p:tags r:id="rId1"/>
    </p:custDataLst>
    <p:extLst>
      <p:ext uri="{BB962C8B-B14F-4D97-AF65-F5344CB8AC3E}">
        <p14:creationId xmlns:p14="http://schemas.microsoft.com/office/powerpoint/2010/main" val="2934554346"/>
      </p:ext>
    </p:extLst>
  </p:cSld>
  <p:clrMapOvr>
    <a:masterClrMapping/>
  </p:clrMapOvr>
  <p:transition spd="slow" advTm="123642">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GCSE transition</a:t>
            </a:r>
          </a:p>
        </p:txBody>
      </p:sp>
      <p:sp>
        <p:nvSpPr>
          <p:cNvPr id="7" name="Content Placeholder 2"/>
          <p:cNvSpPr>
            <a:spLocks noGrp="1"/>
          </p:cNvSpPr>
          <p:nvPr>
            <p:ph idx="1"/>
          </p:nvPr>
        </p:nvSpPr>
        <p:spPr>
          <a:xfrm>
            <a:off x="1844691" y="1220787"/>
            <a:ext cx="10567875" cy="5294764"/>
          </a:xfrm>
        </p:spPr>
        <p:txBody>
          <a:bodyPr>
            <a:normAutofit/>
          </a:bodyPr>
          <a:lstStyle/>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Generally, pupils who are “Excelling” or “Exceeding” at the end of year 9 will go on to follow the Higher GCSE course, whereas pupils who are “Emerging” or “Developing” going on to follow “Foundation”. Pupils who are “Achieving” will often begin on Higher with some continuing on that path in Year 11 and others moving to Foundation</a:t>
            </a:r>
          </a:p>
          <a:p>
            <a:pPr>
              <a:buFont typeface="Wingdings" panose="05000000000000000000" pitchFamily="2" charset="2"/>
              <a:buChar char="§"/>
            </a:pPr>
            <a:r>
              <a:rPr lang="en-GB" dirty="0">
                <a:latin typeface="Lato Medium" panose="020F0502020204030203" pitchFamily="34" charset="0"/>
                <a:ea typeface="Lato Medium" panose="020F0502020204030203" pitchFamily="34" charset="0"/>
                <a:cs typeface="Lato Medium" panose="020F0502020204030203" pitchFamily="34" charset="0"/>
              </a:rPr>
              <a:t>This is not set in stone, assessments are carried out in year 10 to ensure pupils are covering the most appropriate work to support their attainment in the final GCSE exams.</a:t>
            </a:r>
          </a:p>
        </p:txBody>
      </p:sp>
      <p:pic>
        <p:nvPicPr>
          <p:cNvPr id="6" name="Picture 5"/>
          <p:cNvPicPr>
            <a:picLocks noChangeAspect="1"/>
          </p:cNvPicPr>
          <p:nvPr/>
        </p:nvPicPr>
        <p:blipFill>
          <a:blip r:embed="rId2"/>
          <a:stretch>
            <a:fillRect/>
          </a:stretch>
        </p:blipFill>
        <p:spPr>
          <a:xfrm>
            <a:off x="3377726" y="3429000"/>
            <a:ext cx="6425691" cy="2728130"/>
          </a:xfrm>
          <a:prstGeom prst="rect">
            <a:avLst/>
          </a:prstGeom>
        </p:spPr>
      </p:pic>
    </p:spTree>
    <p:extLst>
      <p:ext uri="{BB962C8B-B14F-4D97-AF65-F5344CB8AC3E}">
        <p14:creationId xmlns:p14="http://schemas.microsoft.com/office/powerpoint/2010/main" val="2504506537"/>
      </p:ext>
    </p:extLst>
  </p:cSld>
  <p:clrMapOvr>
    <a:masterClrMapping/>
  </p:clrMapOvr>
  <p:transition spd="slow" advTm="47665">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7656" y="640905"/>
            <a:ext cx="7290054" cy="1499616"/>
          </a:xfrm>
        </p:spPr>
        <p:txBody>
          <a:bodyPr/>
          <a:lstStyle/>
          <a:p>
            <a:r>
              <a:rPr lang="en-GB" dirty="0">
                <a:latin typeface="Raleway SemiBold" panose="020B0703030101060003" pitchFamily="34" charset="0"/>
              </a:rPr>
              <a:t>Support at home</a:t>
            </a:r>
          </a:p>
        </p:txBody>
      </p:sp>
      <p:pic>
        <p:nvPicPr>
          <p:cNvPr id="9" name="Picture 8"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6879" y="3398220"/>
            <a:ext cx="3718577" cy="2287580"/>
          </a:xfrm>
          <a:prstGeom prst="rect">
            <a:avLst/>
          </a:prstGeom>
        </p:spPr>
      </p:pic>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895" y="3386898"/>
            <a:ext cx="3559134" cy="2285866"/>
          </a:xfrm>
          <a:prstGeom prst="rect">
            <a:avLst/>
          </a:prstGeom>
        </p:spPr>
      </p:pic>
      <p:sp>
        <p:nvSpPr>
          <p:cNvPr id="11" name="TextBox 10"/>
          <p:cNvSpPr txBox="1"/>
          <p:nvPr/>
        </p:nvSpPr>
        <p:spPr>
          <a:xfrm>
            <a:off x="2150428" y="1842066"/>
            <a:ext cx="8801039" cy="1200329"/>
          </a:xfrm>
          <a:prstGeom prst="rect">
            <a:avLst/>
          </a:prstGeom>
          <a:noFill/>
        </p:spPr>
        <p:txBody>
          <a:bodyPr wrap="square" rtlCol="0">
            <a:spAutoFit/>
          </a:bodyPr>
          <a:lstStyle/>
          <a:p>
            <a:pPr algn="ctr"/>
            <a:r>
              <a:rPr lang="en-GB" sz="2400" dirty="0"/>
              <a:t>Assuming you know the 1, 2, 5, and 10 ten times tables, </a:t>
            </a:r>
          </a:p>
          <a:p>
            <a:pPr algn="ctr"/>
            <a:r>
              <a:rPr lang="en-GB" sz="2400" dirty="0"/>
              <a:t>there are only(!) 21 multiplication facts you need to master…</a:t>
            </a:r>
          </a:p>
        </p:txBody>
      </p:sp>
    </p:spTree>
    <p:extLst>
      <p:ext uri="{BB962C8B-B14F-4D97-AF65-F5344CB8AC3E}">
        <p14:creationId xmlns:p14="http://schemas.microsoft.com/office/powerpoint/2010/main" val="3986806325"/>
      </p:ext>
    </p:extLst>
  </p:cSld>
  <p:clrMapOvr>
    <a:masterClrMapping/>
  </p:clrMapOvr>
  <p:transition spd="slow" advTm="56802">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Support at home</a:t>
            </a:r>
          </a:p>
        </p:txBody>
      </p:sp>
      <p:grpSp>
        <p:nvGrpSpPr>
          <p:cNvPr id="5" name="Group 4"/>
          <p:cNvGrpSpPr/>
          <p:nvPr/>
        </p:nvGrpSpPr>
        <p:grpSpPr>
          <a:xfrm>
            <a:off x="6602818" y="1638212"/>
            <a:ext cx="5461886" cy="3293646"/>
            <a:chOff x="1579651" y="2011999"/>
            <a:chExt cx="5906324" cy="3190323"/>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9651" y="2297949"/>
              <a:ext cx="5906324" cy="2904373"/>
            </a:xfrm>
            <a:prstGeom prst="rect">
              <a:avLst/>
            </a:prstGeom>
          </p:spPr>
        </p:pic>
        <p:pic>
          <p:nvPicPr>
            <p:cNvPr id="3" name="Picture 2" descr="Screen Clipping"/>
            <p:cNvPicPr>
              <a:picLocks noChangeAspect="1"/>
            </p:cNvPicPr>
            <p:nvPr/>
          </p:nvPicPr>
          <p:blipFill rotWithShape="1">
            <a:blip r:embed="rId3">
              <a:extLst>
                <a:ext uri="{28A0092B-C50C-407E-A947-70E740481C1C}">
                  <a14:useLocalDpi xmlns:a14="http://schemas.microsoft.com/office/drawing/2010/main" val="0"/>
                </a:ext>
              </a:extLst>
            </a:blip>
            <a:srcRect b="68403"/>
            <a:stretch/>
          </p:blipFill>
          <p:spPr>
            <a:xfrm>
              <a:off x="1579651" y="2011999"/>
              <a:ext cx="5906324" cy="571899"/>
            </a:xfrm>
            <a:prstGeom prst="rect">
              <a:avLst/>
            </a:prstGeom>
          </p:spPr>
        </p:pic>
      </p:grpSp>
      <p:pic>
        <p:nvPicPr>
          <p:cNvPr id="9" name="Picture 8" descr="A screenshot of a math test&#10;&#10;Description automatically generated">
            <a:extLst>
              <a:ext uri="{FF2B5EF4-FFF2-40B4-BE49-F238E27FC236}">
                <a16:creationId xmlns:a16="http://schemas.microsoft.com/office/drawing/2014/main" id="{C9F9BB48-5D43-5295-1340-621A37CD1B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9208" y="1393663"/>
            <a:ext cx="4479975" cy="2445057"/>
          </a:xfrm>
          <a:prstGeom prst="rect">
            <a:avLst/>
          </a:prstGeom>
        </p:spPr>
      </p:pic>
      <p:pic>
        <p:nvPicPr>
          <p:cNvPr id="11" name="Picture 10" descr="A screenshot of a web page&#10;&#10;Description automatically generated">
            <a:extLst>
              <a:ext uri="{FF2B5EF4-FFF2-40B4-BE49-F238E27FC236}">
                <a16:creationId xmlns:a16="http://schemas.microsoft.com/office/drawing/2014/main" id="{B5C888CD-194D-DD79-E6BD-414BB894A7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402" y="4259411"/>
            <a:ext cx="5461887" cy="1598426"/>
          </a:xfrm>
          <a:prstGeom prst="rect">
            <a:avLst/>
          </a:prstGeom>
        </p:spPr>
      </p:pic>
    </p:spTree>
    <p:extLst>
      <p:ext uri="{BB962C8B-B14F-4D97-AF65-F5344CB8AC3E}">
        <p14:creationId xmlns:p14="http://schemas.microsoft.com/office/powerpoint/2010/main" val="1781344771"/>
      </p:ext>
    </p:extLst>
  </p:cSld>
  <p:clrMapOvr>
    <a:masterClrMapping/>
  </p:clrMapOvr>
  <p:transition spd="slow" advTm="91047">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screenshot of a calculator&#10;&#10;Description automatically generated">
            <a:extLst>
              <a:ext uri="{FF2B5EF4-FFF2-40B4-BE49-F238E27FC236}">
                <a16:creationId xmlns:a16="http://schemas.microsoft.com/office/drawing/2014/main" id="{7CE19AF7-90C4-5089-2CD6-1D321BC22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630" y="3059940"/>
            <a:ext cx="5283258" cy="3415713"/>
          </a:xfrm>
          <a:prstGeom prst="rect">
            <a:avLst/>
          </a:prstGeom>
        </p:spPr>
      </p:pic>
      <p:pic>
        <p:nvPicPr>
          <p:cNvPr id="23" name="Picture 22" descr="A calculator with a screen&#10;&#10;Description automatically generated">
            <a:extLst>
              <a:ext uri="{FF2B5EF4-FFF2-40B4-BE49-F238E27FC236}">
                <a16:creationId xmlns:a16="http://schemas.microsoft.com/office/drawing/2014/main" id="{4027825C-7106-F538-86BC-14AE67734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5370" y="4402207"/>
            <a:ext cx="1810889" cy="1167970"/>
          </a:xfrm>
          <a:prstGeom prst="rect">
            <a:avLst/>
          </a:prstGeom>
        </p:spPr>
      </p:pic>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Useful resources</a:t>
            </a:r>
          </a:p>
        </p:txBody>
      </p:sp>
      <p:sp>
        <p:nvSpPr>
          <p:cNvPr id="7" name="Content Placeholder 2"/>
          <p:cNvSpPr>
            <a:spLocks noGrp="1"/>
          </p:cNvSpPr>
          <p:nvPr>
            <p:ph idx="1"/>
          </p:nvPr>
        </p:nvSpPr>
        <p:spPr>
          <a:xfrm>
            <a:off x="1173485" y="1180889"/>
            <a:ext cx="10869300" cy="5294764"/>
          </a:xfrm>
        </p:spPr>
        <p:txBody>
          <a:bodyPr>
            <a:normAutofit/>
          </a:bodyPr>
          <a:lstStyle/>
          <a:p>
            <a:pPr>
              <a:buFont typeface="Wingdings" panose="05000000000000000000" pitchFamily="2" charset="2"/>
              <a:buChar char="§"/>
            </a:pPr>
            <a:r>
              <a:rPr lang="en-GB" sz="2000" dirty="0">
                <a:latin typeface="Lato Medium" panose="020F0502020204030203" pitchFamily="34" charset="0"/>
                <a:ea typeface="Lato Medium" panose="020F0502020204030203" pitchFamily="34" charset="0"/>
                <a:cs typeface="Lato Medium" panose="020F0502020204030203" pitchFamily="34" charset="0"/>
              </a:rPr>
              <a:t>A calculator! (</a:t>
            </a:r>
            <a:r>
              <a:rPr lang="en-GB" sz="2000" u="sng" dirty="0">
                <a:latin typeface="Lato Medium" panose="020F0502020204030203" pitchFamily="34" charset="0"/>
                <a:ea typeface="Lato Medium" panose="020F0502020204030203" pitchFamily="34" charset="0"/>
                <a:cs typeface="Lato Medium" panose="020F0502020204030203" pitchFamily="34" charset="0"/>
              </a:rPr>
              <a:t>Casio</a:t>
            </a:r>
            <a:r>
              <a:rPr lang="en-GB" sz="2000" dirty="0">
                <a:latin typeface="Lato Medium" panose="020F0502020204030203" pitchFamily="34" charset="0"/>
                <a:ea typeface="Lato Medium" panose="020F0502020204030203" pitchFamily="34" charset="0"/>
                <a:cs typeface="Lato Medium" panose="020F0502020204030203" pitchFamily="34" charset="0"/>
              </a:rPr>
              <a:t> FX-83, FX-85, FX-991)</a:t>
            </a:r>
          </a:p>
          <a:p>
            <a:pPr>
              <a:buFont typeface="Wingdings" panose="05000000000000000000" pitchFamily="2" charset="2"/>
              <a:buChar char="§"/>
            </a:pPr>
            <a:r>
              <a:rPr lang="en-GB" sz="2000" dirty="0">
                <a:latin typeface="Lato Medium" panose="020F0502020204030203" pitchFamily="34" charset="0"/>
                <a:ea typeface="Lato Medium" panose="020F0502020204030203" pitchFamily="34" charset="0"/>
                <a:cs typeface="Lato Medium" panose="020F0502020204030203" pitchFamily="34" charset="0"/>
              </a:rPr>
              <a:t>Calculator familiarity is key at GCSE, and fairly crucial for much of year 8 and 9.</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8154" y="0"/>
            <a:ext cx="2169851" cy="939360"/>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81FB54D4-4187-A073-6F88-7B5A29E28B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7513" y="2176677"/>
            <a:ext cx="5875884" cy="1007655"/>
          </a:xfrm>
          <a:prstGeom prst="rect">
            <a:avLst/>
          </a:prstGeom>
        </p:spPr>
      </p:pic>
      <p:sp>
        <p:nvSpPr>
          <p:cNvPr id="13" name="Multiplication Sign 12">
            <a:extLst>
              <a:ext uri="{FF2B5EF4-FFF2-40B4-BE49-F238E27FC236}">
                <a16:creationId xmlns:a16="http://schemas.microsoft.com/office/drawing/2014/main" id="{B56CC568-2CB4-4FD0-F4BF-F55041CEBD9E}"/>
              </a:ext>
            </a:extLst>
          </p:cNvPr>
          <p:cNvSpPr/>
          <p:nvPr/>
        </p:nvSpPr>
        <p:spPr>
          <a:xfrm>
            <a:off x="963207" y="3534635"/>
            <a:ext cx="3349256" cy="2903113"/>
          </a:xfrm>
          <a:prstGeom prst="mathMultipl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A calculator with buttons and numbers&#10;&#10;Description automatically generated">
            <a:extLst>
              <a:ext uri="{FF2B5EF4-FFF2-40B4-BE49-F238E27FC236}">
                <a16:creationId xmlns:a16="http://schemas.microsoft.com/office/drawing/2014/main" id="{25311100-9695-5AD8-39EE-B9804EDE39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02848" y="2989525"/>
            <a:ext cx="4263278" cy="2338668"/>
          </a:xfrm>
          <a:prstGeom prst="rect">
            <a:avLst/>
          </a:prstGeom>
        </p:spPr>
      </p:pic>
      <p:pic>
        <p:nvPicPr>
          <p:cNvPr id="17" name="Picture 16" descr="A screenshot of a product&#10;&#10;Description automatically generated">
            <a:extLst>
              <a:ext uri="{FF2B5EF4-FFF2-40B4-BE49-F238E27FC236}">
                <a16:creationId xmlns:a16="http://schemas.microsoft.com/office/drawing/2014/main" id="{635334C3-6FC7-8B92-1BB3-0379157D19B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51440" y="5337482"/>
            <a:ext cx="4263278" cy="1976611"/>
          </a:xfrm>
          <a:prstGeom prst="rect">
            <a:avLst/>
          </a:prstGeom>
        </p:spPr>
      </p:pic>
      <p:sp>
        <p:nvSpPr>
          <p:cNvPr id="20" name="TextBox 19">
            <a:extLst>
              <a:ext uri="{FF2B5EF4-FFF2-40B4-BE49-F238E27FC236}">
                <a16:creationId xmlns:a16="http://schemas.microsoft.com/office/drawing/2014/main" id="{346A4780-22CE-E20F-9FFD-8F8B32DEA340}"/>
              </a:ext>
            </a:extLst>
          </p:cNvPr>
          <p:cNvSpPr txBox="1"/>
          <p:nvPr/>
        </p:nvSpPr>
        <p:spPr>
          <a:xfrm>
            <a:off x="9440482" y="5027191"/>
            <a:ext cx="715260" cy="923330"/>
          </a:xfrm>
          <a:prstGeom prst="rect">
            <a:avLst/>
          </a:prstGeom>
          <a:noFill/>
        </p:spPr>
        <p:txBody>
          <a:bodyPr wrap="none" rtlCol="0">
            <a:spAutoFit/>
          </a:bodyPr>
          <a:lstStyle/>
          <a:p>
            <a:r>
              <a:rPr lang="en-GB" sz="5400" dirty="0">
                <a:solidFill>
                  <a:srgbClr val="00B050"/>
                </a:solidFill>
                <a:latin typeface="Wingdings 2" panose="05020102010507070707" pitchFamily="18" charset="2"/>
              </a:rPr>
              <a:t>P</a:t>
            </a:r>
          </a:p>
        </p:txBody>
      </p:sp>
      <p:sp>
        <p:nvSpPr>
          <p:cNvPr id="21" name="TextBox 20">
            <a:extLst>
              <a:ext uri="{FF2B5EF4-FFF2-40B4-BE49-F238E27FC236}">
                <a16:creationId xmlns:a16="http://schemas.microsoft.com/office/drawing/2014/main" id="{2E50F79A-D11E-54ED-9DEF-6A8D761025D0}"/>
              </a:ext>
            </a:extLst>
          </p:cNvPr>
          <p:cNvSpPr txBox="1"/>
          <p:nvPr/>
        </p:nvSpPr>
        <p:spPr>
          <a:xfrm>
            <a:off x="9334487" y="2756890"/>
            <a:ext cx="715260" cy="923330"/>
          </a:xfrm>
          <a:prstGeom prst="rect">
            <a:avLst/>
          </a:prstGeom>
          <a:noFill/>
        </p:spPr>
        <p:txBody>
          <a:bodyPr wrap="none" rtlCol="0">
            <a:spAutoFit/>
          </a:bodyPr>
          <a:lstStyle/>
          <a:p>
            <a:r>
              <a:rPr lang="en-GB" sz="5400" dirty="0">
                <a:solidFill>
                  <a:srgbClr val="00B050"/>
                </a:solidFill>
                <a:latin typeface="Wingdings 2" panose="05020102010507070707" pitchFamily="18" charset="2"/>
              </a:rPr>
              <a:t>P</a:t>
            </a:r>
          </a:p>
        </p:txBody>
      </p:sp>
    </p:spTree>
    <p:extLst>
      <p:ext uri="{BB962C8B-B14F-4D97-AF65-F5344CB8AC3E}">
        <p14:creationId xmlns:p14="http://schemas.microsoft.com/office/powerpoint/2010/main" val="2284653207"/>
      </p:ext>
    </p:extLst>
  </p:cSld>
  <p:clrMapOvr>
    <a:masterClrMapping/>
  </p:clrMapOvr>
  <p:transition spd="slow" advTm="49710">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9060" y="3651147"/>
            <a:ext cx="5228705" cy="1801531"/>
          </a:xfrm>
          <a:prstGeom prst="rect">
            <a:avLst/>
          </a:prstGeom>
        </p:spPr>
      </p:pic>
      <p:sp>
        <p:nvSpPr>
          <p:cNvPr id="2" name="Title 1"/>
          <p:cNvSpPr>
            <a:spLocks noGrp="1"/>
          </p:cNvSpPr>
          <p:nvPr>
            <p:ph type="title"/>
          </p:nvPr>
        </p:nvSpPr>
        <p:spPr>
          <a:xfrm>
            <a:off x="2150428" y="342449"/>
            <a:ext cx="7290054" cy="1499616"/>
          </a:xfrm>
        </p:spPr>
        <p:txBody>
          <a:bodyPr/>
          <a:lstStyle/>
          <a:p>
            <a:r>
              <a:rPr lang="en-GB" dirty="0">
                <a:latin typeface="Raleway SemiBold" panose="020B0703030101060003" pitchFamily="34" charset="0"/>
              </a:rPr>
              <a:t>Useful resources</a:t>
            </a:r>
          </a:p>
        </p:txBody>
      </p:sp>
      <p:sp>
        <p:nvSpPr>
          <p:cNvPr id="7" name="Content Placeholder 2"/>
          <p:cNvSpPr>
            <a:spLocks noGrp="1"/>
          </p:cNvSpPr>
          <p:nvPr>
            <p:ph idx="1"/>
          </p:nvPr>
        </p:nvSpPr>
        <p:spPr>
          <a:xfrm>
            <a:off x="1819055" y="1904526"/>
            <a:ext cx="10288064" cy="5294764"/>
          </a:xfrm>
        </p:spPr>
        <p:txBody>
          <a:bodyPr>
            <a:normAutofit/>
          </a:bodyPr>
          <a:lstStyle/>
          <a:p>
            <a:pPr>
              <a:buFont typeface="Wingdings" panose="05000000000000000000" pitchFamily="2" charset="2"/>
              <a:buChar char="§"/>
            </a:pPr>
            <a:r>
              <a:rPr lang="en-GB" sz="2400" dirty="0">
                <a:latin typeface="Lato Medium" panose="020F0502020204030203" pitchFamily="34" charset="0"/>
                <a:ea typeface="Lato Medium" panose="020F0502020204030203" pitchFamily="34" charset="0"/>
                <a:cs typeface="Lato Medium" panose="020F0502020204030203" pitchFamily="34" charset="0"/>
              </a:rPr>
              <a:t>To support your child at home we encourage the use of Corbett Maths, Maths Genie and GCSE Bitesize</a:t>
            </a:r>
          </a:p>
          <a:p>
            <a:pPr>
              <a:buFont typeface="Wingdings" panose="05000000000000000000" pitchFamily="2" charset="2"/>
              <a:buChar char="§"/>
            </a:pPr>
            <a:r>
              <a:rPr lang="en-GB" sz="2400" dirty="0">
                <a:latin typeface="Lato Medium" panose="020F0502020204030203" pitchFamily="34" charset="0"/>
                <a:ea typeface="Lato Medium" panose="020F0502020204030203" pitchFamily="34" charset="0"/>
                <a:cs typeface="Lato Medium" panose="020F0502020204030203" pitchFamily="34" charset="0"/>
              </a:rPr>
              <a:t>Free websites with video guides and practice worksheets</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98154" y="0"/>
            <a:ext cx="2169851" cy="939360"/>
          </a:xfrm>
          <a:prstGeom prst="rect">
            <a:avLst/>
          </a:prstGeom>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97907" y="3233824"/>
            <a:ext cx="3600493" cy="3334447"/>
          </a:xfrm>
          <a:prstGeom prst="rect">
            <a:avLst/>
          </a:prstGeom>
        </p:spPr>
      </p:pic>
    </p:spTree>
    <p:extLst>
      <p:ext uri="{BB962C8B-B14F-4D97-AF65-F5344CB8AC3E}">
        <p14:creationId xmlns:p14="http://schemas.microsoft.com/office/powerpoint/2010/main" val="259117182"/>
      </p:ext>
    </p:extLst>
  </p:cSld>
  <p:clrMapOvr>
    <a:masterClrMapping/>
  </p:clrMapOvr>
  <p:transition spd="slow" advTm="24692">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3999" y="2172520"/>
            <a:ext cx="9558519" cy="906346"/>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3434812"/>
            <a:ext cx="9788918" cy="1518189"/>
          </a:xfrm>
          <a:prstGeom prst="rect">
            <a:avLst/>
          </a:prstGeom>
        </p:spPr>
      </p:pic>
    </p:spTree>
    <p:extLst>
      <p:ext uri="{BB962C8B-B14F-4D97-AF65-F5344CB8AC3E}">
        <p14:creationId xmlns:p14="http://schemas.microsoft.com/office/powerpoint/2010/main" val="1496094579"/>
      </p:ext>
    </p:extLst>
  </p:cSld>
  <p:clrMapOvr>
    <a:masterClrMapping/>
  </p:clrMapOvr>
  <mc:AlternateContent xmlns:mc="http://schemas.openxmlformats.org/markup-compatibility/2006" xmlns:p14="http://schemas.microsoft.com/office/powerpoint/2010/main">
    <mc:Choice Requires="p14">
      <p:transition spd="slow" p14:dur="2000" advTm="22992"/>
    </mc:Choice>
    <mc:Fallback xmlns="">
      <p:transition spd="slow" advTm="2299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5|7.4|1.7|3.2|14|2.8"/>
</p:tagLst>
</file>

<file path=ppt/tags/tag2.xml><?xml version="1.0" encoding="utf-8"?>
<p:tagLst xmlns:a="http://schemas.openxmlformats.org/drawingml/2006/main" xmlns:r="http://schemas.openxmlformats.org/officeDocument/2006/relationships" xmlns:p="http://schemas.openxmlformats.org/presentationml/2006/main">
  <p:tag name="TIMING" val="|2.8|3.5|39.2|10.9|1.5"/>
</p:tagLst>
</file>

<file path=ppt/tags/tag3.xml><?xml version="1.0" encoding="utf-8"?>
<p:tagLst xmlns:a="http://schemas.openxmlformats.org/drawingml/2006/main" xmlns:r="http://schemas.openxmlformats.org/officeDocument/2006/relationships" xmlns:p="http://schemas.openxmlformats.org/presentationml/2006/main">
  <p:tag name="TIMING" val="|5.2|3.7|13.2"/>
</p:tagLst>
</file>

<file path=ppt/tags/tag4.xml><?xml version="1.0" encoding="utf-8"?>
<p:tagLst xmlns:a="http://schemas.openxmlformats.org/drawingml/2006/main" xmlns:r="http://schemas.openxmlformats.org/officeDocument/2006/relationships" xmlns:p="http://schemas.openxmlformats.org/presentationml/2006/main">
  <p:tag name="TIMING" val="|5.2|3.7|13.2"/>
</p:tagLst>
</file>

<file path=ppt/tags/tag5.xml><?xml version="1.0" encoding="utf-8"?>
<p:tagLst xmlns:a="http://schemas.openxmlformats.org/drawingml/2006/main" xmlns:r="http://schemas.openxmlformats.org/officeDocument/2006/relationships" xmlns:p="http://schemas.openxmlformats.org/presentationml/2006/main">
  <p:tag name="TIMING" val="|0.3|5.7|11.5|35.3|24.3|30.8"/>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TM02892315[[fn=Wisp]]</Template>
  <TotalTime>555</TotalTime>
  <Words>429</Words>
  <Application>Microsoft Office PowerPoint</Application>
  <PresentationFormat>Widescreen</PresentationFormat>
  <Paragraphs>45</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Century Gothic</vt:lpstr>
      <vt:lpstr>Lato Medium</vt:lpstr>
      <vt:lpstr>Raleway SemiBold</vt:lpstr>
      <vt:lpstr>Wingdings</vt:lpstr>
      <vt:lpstr>Wingdings 2</vt:lpstr>
      <vt:lpstr>Wingdings 3</vt:lpstr>
      <vt:lpstr>Wisp</vt:lpstr>
      <vt:lpstr>  Supporting your child in Mathematics   </vt:lpstr>
      <vt:lpstr>Mathematics in KS3</vt:lpstr>
      <vt:lpstr>About the curriculum</vt:lpstr>
      <vt:lpstr>KS3 Curriculum Content (year 8 and year 9)</vt:lpstr>
      <vt:lpstr>Homework</vt:lpstr>
      <vt:lpstr>Back of the Homework Booklet</vt:lpstr>
      <vt:lpstr>Assessments</vt:lpstr>
      <vt:lpstr>GCSE transition</vt:lpstr>
      <vt:lpstr>Support at home</vt:lpstr>
      <vt:lpstr>Support at home</vt:lpstr>
      <vt:lpstr>Useful resources</vt:lpstr>
      <vt:lpstr>Useful resources</vt:lpstr>
      <vt:lpstr>Thank you</vt:lpstr>
    </vt:vector>
  </TitlesOfParts>
  <Company>Heaton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Changes: September 2018</dc:title>
  <dc:creator>Karen Blackburn</dc:creator>
  <cp:lastModifiedBy>Thornton, Jonathan</cp:lastModifiedBy>
  <cp:revision>62</cp:revision>
  <dcterms:created xsi:type="dcterms:W3CDTF">2018-06-13T10:45:41Z</dcterms:created>
  <dcterms:modified xsi:type="dcterms:W3CDTF">2025-09-29T10:39:16Z</dcterms:modified>
</cp:coreProperties>
</file>