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71" r:id="rId3"/>
    <p:sldId id="279" r:id="rId4"/>
    <p:sldId id="267" r:id="rId5"/>
    <p:sldId id="280" r:id="rId6"/>
    <p:sldId id="281" r:id="rId7"/>
    <p:sldId id="278" r:id="rId8"/>
    <p:sldId id="277" r:id="rId9"/>
    <p:sldId id="268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4B9FA"/>
    <a:srgbClr val="EBB06F"/>
    <a:srgbClr val="EBB171"/>
    <a:srgbClr val="F0B76C"/>
    <a:srgbClr val="F4C990"/>
    <a:srgbClr val="FFCC66"/>
    <a:srgbClr val="001442"/>
    <a:srgbClr val="001A54"/>
    <a:srgbClr val="16005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9FE88A6-F1DD-C1B5-23DF-72E7B96B8861}" v="1629" dt="2024-11-22T16:58:30.10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A2766F-A13C-458D-B530-D0C4D91A5C57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EE2FC2-82A2-4470-9461-994B2A1A5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90975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ea typeface="Calibri"/>
                <a:cs typeface="Calibri"/>
              </a:rPr>
              <a:t>More details on the JPA website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BE36083-5A02-4964-92C3-41E08A14F764}" type="slidenum"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22590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ea typeface="Calibri"/>
                <a:cs typeface="Calibri"/>
              </a:rPr>
              <a:t>More details on the JPA website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BE36083-5A02-4964-92C3-41E08A14F764}" type="slidenum"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14286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D5157B-3C9F-AB5C-627E-759E79BBC5A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3576C39-E93D-CBF9-4931-068066B374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E33BC0-E7FF-5573-E0F9-FE92BBFDAC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2C87B-90AF-4FC6-9C34-B1DE09447A5B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FC81AF-3711-EB6B-C9E2-323A62D3CA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FCD128-471C-23F9-43EC-5833B14CFB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C409F-7CF2-4B6B-BBCB-C161DF5F48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97380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237AAA-FE69-9C16-547F-544E42255E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FDCD35-F576-AA7E-9EE2-ED390E38FC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D260B5-D12B-A229-8F26-76CC491BA7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2C87B-90AF-4FC6-9C34-B1DE09447A5B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9C6E88-6AFB-24A6-5095-4B9E86875F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57752A-4BB1-DB01-B756-2D936CDF55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C409F-7CF2-4B6B-BBCB-C161DF5F48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03566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DB0B55-95E8-6C00-8A8B-DD2CE75C50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8F44E1-2819-BFFB-685E-826AA445A4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260999-73D9-6A53-DD39-36ECA70F08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2C87B-90AF-4FC6-9C34-B1DE09447A5B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B00D77-E7C4-B0D0-5D42-F78DB3D0ED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1EBA88-7879-AA60-A8CA-9BCC468873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C409F-7CF2-4B6B-BBCB-C161DF5F48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41272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26631F-954B-7F22-60CC-C7C23F11FD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44650F-86BC-A166-C273-15F8F49C72B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4667606-FF87-16E1-9C09-40D520C907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DCF27A-AFC1-FBFD-DBA2-53767CFD0D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2C87B-90AF-4FC6-9C34-B1DE09447A5B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84750F-C2AF-8C71-EE10-89D3DF491F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F879A27-D04B-22EA-CFAF-9871773896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C409F-7CF2-4B6B-BBCB-C161DF5F48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05335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4ECCA6-6199-E5A3-D290-918E6E0476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AFA824-01AF-A896-4E75-B06B5F1599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F8D1F75-A040-19C8-735D-E228F280B0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4852973-665D-AF86-2E2C-2D7AA6162B0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5B92545-6F25-B0D2-240F-45B500795E7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5558606-0144-A128-9FAD-2914FA7FA2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2C87B-90AF-4FC6-9C34-B1DE09447A5B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1A46F7D-EADA-064B-CE66-0F71C8C03B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CF51FE4-49C1-226F-43CD-20028AAB35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C409F-7CF2-4B6B-BBCB-C161DF5F48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12686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328864-3EF7-A6CB-D1D7-F73DD3AEC9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9763A14-C73A-D35E-B304-9DA3F1E5F0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2C87B-90AF-4FC6-9C34-B1DE09447A5B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9746405-73B9-6858-871A-E9D3202DAE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FD0AFEB-F64E-7E6D-6214-40165DB9BB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C409F-7CF2-4B6B-BBCB-C161DF5F48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53398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A3238FA-122F-6D6F-4EBA-79644376F8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2C87B-90AF-4FC6-9C34-B1DE09447A5B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2B06FA3-2F1D-0A80-C735-EF688A51CC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E17A23-CD42-3BF3-FA0D-40A3B6EE40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C409F-7CF2-4B6B-BBCB-C161DF5F48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81724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4E3E94-F455-0B5E-1017-E285D2BEFB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307B6A-ADBB-5902-9E2C-A11EFD26CF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6D1A9F-6393-0125-A5F5-B97C7EB250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E340896-3876-0FA1-5B7F-92DD232A6E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2C87B-90AF-4FC6-9C34-B1DE09447A5B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68C183-EF52-4157-D62A-2A7130629F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473D483-00D0-4299-49CC-ACACBB13A7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C409F-7CF2-4B6B-BBCB-C161DF5F48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67091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8D3B10-3242-D5B5-825A-08FF4304C8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C1AE7D0-2284-3D0C-C5AD-F039105F50F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2C0B8E5-366A-3BC1-717E-4CEDF9BC4E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1ED5555-2A29-64E1-49AF-FC76F646A2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2C87B-90AF-4FC6-9C34-B1DE09447A5B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16EC0C-C158-F278-75DB-505D58EABA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DB025E2-E1D2-1813-0C33-43F7A25C1C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C409F-7CF2-4B6B-BBCB-C161DF5F48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37254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1205C2-0B3E-A977-A8B4-303C38BF31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AEFC1BC-9510-CC8C-1B36-D54B19CDE2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AA212C-4D04-19D4-4E42-74A030CFA0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2C87B-90AF-4FC6-9C34-B1DE09447A5B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B02D5E-32A0-355B-D3DF-91E7A2B48F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2294D8-BF8E-FB88-C7D8-25A066DC92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C409F-7CF2-4B6B-BBCB-C161DF5F48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07760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958FE19-A57D-906C-4275-BA36BBFF8D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96F5886-8F22-4D9C-770F-E630F85D96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45A2BB-AE5A-9A65-6309-1CDE259558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2C87B-90AF-4FC6-9C34-B1DE09447A5B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6E5259-3C3A-BD74-CCE9-D22949131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8AF88C-1DF0-5A23-C5AD-2E694C48CD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7C409F-7CF2-4B6B-BBCB-C161DF5F48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92860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14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7AD6331-A305-3D60-96B2-2290CD71D4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1B9F2B-FAE4-E921-8370-F3979BCB3C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999A51-9485-F2D3-3611-44CB7E6AA1C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42C87B-90AF-4FC6-9C34-B1DE09447A5B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6E892D-8170-90F5-AC60-00611F26B56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AB6756-C005-9B00-DB1D-8A0411E869C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7C409F-7CF2-4B6B-BBCB-C161DF5F48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95582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2.xml"/><Relationship Id="rId6" Type="http://schemas.openxmlformats.org/officeDocument/2006/relationships/image" Target="../media/image2.png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2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3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2" Type="http://schemas.microsoft.com/office/2007/relationships/media" Target="../media/media9.m4a"/><Relationship Id="rId1" Type="http://schemas.openxmlformats.org/officeDocument/2006/relationships/tags" Target="../tags/tag4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714274"/>
            <a:ext cx="9168581" cy="3302569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en-US" sz="7200" b="1" dirty="0">
                <a:latin typeface="+mn-lt"/>
              </a:rPr>
              <a:t>How to support your child in preparing for the English mock exam.</a:t>
            </a:r>
          </a:p>
        </p:txBody>
      </p:sp>
      <p:pic>
        <p:nvPicPr>
          <p:cNvPr id="9" name="Picture 8" descr="A black text on a white background&#10;&#10;Description automatically generated">
            <a:extLst>
              <a:ext uri="{FF2B5EF4-FFF2-40B4-BE49-F238E27FC236}">
                <a16:creationId xmlns:a16="http://schemas.microsoft.com/office/drawing/2014/main" id="{0CA47BF6-F9F0-8291-AA2B-33E8B4A4C9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2811" y="212272"/>
            <a:ext cx="2695575" cy="908957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5721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131"/>
    </mc:Choice>
    <mc:Fallback xmlns="">
      <p:transition spd="slow" advTm="261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D9C1CD-AE12-B44C-7477-A62BB28478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2662" y="1709343"/>
            <a:ext cx="10995838" cy="1325563"/>
          </a:xfrm>
        </p:spPr>
        <p:txBody>
          <a:bodyPr>
            <a:noAutofit/>
          </a:bodyPr>
          <a:lstStyle/>
          <a:p>
            <a:r>
              <a:rPr lang="en-US" dirty="0">
                <a:solidFill>
                  <a:srgbClr val="BD8548"/>
                </a:solidFill>
                <a:latin typeface="Calibri"/>
                <a:cs typeface="Calibri"/>
              </a:rPr>
              <a:t>How have we prepared students for this mock exam?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DDC21E4-F44E-F0A0-74FB-7ABEDA88CE3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8033811"/>
              </p:ext>
            </p:extLst>
          </p:nvPr>
        </p:nvGraphicFramePr>
        <p:xfrm>
          <a:off x="810365" y="3035331"/>
          <a:ext cx="10620432" cy="3261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11929">
                  <a:extLst>
                    <a:ext uri="{9D8B030D-6E8A-4147-A177-3AD203B41FA5}">
                      <a16:colId xmlns:a16="http://schemas.microsoft.com/office/drawing/2014/main" val="3894916910"/>
                    </a:ext>
                  </a:extLst>
                </a:gridCol>
                <a:gridCol w="7208503">
                  <a:extLst>
                    <a:ext uri="{9D8B030D-6E8A-4147-A177-3AD203B41FA5}">
                      <a16:colId xmlns:a16="http://schemas.microsoft.com/office/drawing/2014/main" val="1331690738"/>
                    </a:ext>
                  </a:extLst>
                </a:gridCol>
              </a:tblGrid>
              <a:tr h="720053">
                <a:tc>
                  <a:txBody>
                    <a:bodyPr/>
                    <a:lstStyle/>
                    <a:p>
                      <a:r>
                        <a:rPr lang="en-US" sz="2800" b="1" i="0" dirty="0">
                          <a:solidFill>
                            <a:schemeClr val="tx1"/>
                          </a:solidFill>
                          <a:latin typeface="+mj-lt"/>
                        </a:rPr>
                        <a:t>Autumn 1</a:t>
                      </a:r>
                    </a:p>
                  </a:txBody>
                  <a:tcPr>
                    <a:lnL w="28575">
                      <a:solidFill>
                        <a:schemeClr val="bg1"/>
                      </a:solidFill>
                    </a:lnL>
                    <a:lnR w="28575">
                      <a:solidFill>
                        <a:schemeClr val="bg1"/>
                      </a:solidFill>
                    </a:lnR>
                    <a:lnT w="28575">
                      <a:solidFill>
                        <a:schemeClr val="bg1"/>
                      </a:solidFill>
                    </a:lnT>
                    <a:lnB w="28575">
                      <a:solidFill>
                        <a:schemeClr val="bg1"/>
                      </a:solidFill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0" dirty="0">
                          <a:solidFill>
                            <a:schemeClr val="tx1"/>
                          </a:solidFill>
                        </a:rPr>
                        <a:t>An Inspector Calls- JB Priestley</a:t>
                      </a:r>
                      <a:endParaRPr lang="en-US" sz="2800" b="0" i="1">
                        <a:solidFill>
                          <a:schemeClr val="tx1"/>
                        </a:solidFill>
                      </a:endParaRPr>
                    </a:p>
                    <a:p>
                      <a:pPr lvl="0">
                        <a:buNone/>
                      </a:pPr>
                      <a:r>
                        <a:rPr lang="en-US" sz="2800" b="0" dirty="0">
                          <a:solidFill>
                            <a:schemeClr val="tx1"/>
                          </a:solidFill>
                        </a:rPr>
                        <a:t> (English Literature Paper 2 Section A)</a:t>
                      </a:r>
                      <a:endParaRPr lang="en-US" sz="2800" b="0" i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>
                      <a:solidFill>
                        <a:schemeClr val="bg1"/>
                      </a:solidFill>
                    </a:lnL>
                    <a:lnR w="28575">
                      <a:solidFill>
                        <a:schemeClr val="bg1"/>
                      </a:solidFill>
                    </a:lnR>
                    <a:lnT w="28575">
                      <a:solidFill>
                        <a:schemeClr val="bg1"/>
                      </a:solidFill>
                    </a:lnT>
                    <a:lnB w="28575">
                      <a:solidFill>
                        <a:schemeClr val="bg1"/>
                      </a:solidFill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5665987"/>
                  </a:ext>
                </a:extLst>
              </a:tr>
              <a:tr h="795848">
                <a:tc>
                  <a:txBody>
                    <a:bodyPr/>
                    <a:lstStyle/>
                    <a:p>
                      <a:r>
                        <a:rPr lang="en-US" sz="2800" b="1" i="0" dirty="0">
                          <a:solidFill>
                            <a:schemeClr val="tx1"/>
                          </a:solidFill>
                          <a:latin typeface="+mj-lt"/>
                        </a:rPr>
                        <a:t>Autumn 2</a:t>
                      </a:r>
                    </a:p>
                  </a:txBody>
                  <a:tcPr>
                    <a:lnL w="28575">
                      <a:solidFill>
                        <a:schemeClr val="bg1"/>
                      </a:solidFill>
                    </a:lnL>
                    <a:lnR w="28575">
                      <a:solidFill>
                        <a:schemeClr val="bg1"/>
                      </a:solidFill>
                    </a:lnR>
                    <a:lnT w="28575">
                      <a:solidFill>
                        <a:schemeClr val="bg1"/>
                      </a:solidFill>
                    </a:lnT>
                    <a:lnB w="28575">
                      <a:solidFill>
                        <a:schemeClr val="bg1"/>
                      </a:solidFill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800" b="0" i="0" u="none" strike="noStrike" noProof="0" dirty="0">
                          <a:solidFill>
                            <a:schemeClr val="tx1"/>
                          </a:solidFill>
                          <a:latin typeface="Aptos"/>
                        </a:rPr>
                        <a:t>Power and Conflict poetry- focusing more closely on the 'conflict' poems.</a:t>
                      </a:r>
                    </a:p>
                    <a:p>
                      <a:pPr lvl="0">
                        <a:buNone/>
                      </a:pPr>
                      <a:r>
                        <a:rPr lang="en-US" sz="2800" b="0" i="0" u="none" strike="noStrike" noProof="0" dirty="0">
                          <a:solidFill>
                            <a:schemeClr val="tx1"/>
                          </a:solidFill>
                          <a:latin typeface="Calibri"/>
                        </a:rPr>
                        <a:t> (English Literature Paper 2 Section B)</a:t>
                      </a:r>
                      <a:endParaRPr lang="en-US" sz="2800"/>
                    </a:p>
                  </a:txBody>
                  <a:tcPr>
                    <a:lnL w="28575">
                      <a:solidFill>
                        <a:schemeClr val="bg1"/>
                      </a:solidFill>
                    </a:lnL>
                    <a:lnR w="28575">
                      <a:solidFill>
                        <a:schemeClr val="bg1"/>
                      </a:solidFill>
                    </a:lnR>
                    <a:lnT w="28575">
                      <a:solidFill>
                        <a:schemeClr val="bg1"/>
                      </a:solidFill>
                    </a:lnT>
                    <a:lnB w="28575">
                      <a:solidFill>
                        <a:schemeClr val="bg1"/>
                      </a:solidFill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6198919"/>
                  </a:ext>
                </a:extLst>
              </a:tr>
              <a:tr h="720053">
                <a:tc>
                  <a:txBody>
                    <a:bodyPr/>
                    <a:lstStyle/>
                    <a:p>
                      <a:r>
                        <a:rPr lang="en-US" sz="2800" b="1" i="0" dirty="0">
                          <a:solidFill>
                            <a:schemeClr val="tx1"/>
                          </a:solidFill>
                          <a:latin typeface="+mj-lt"/>
                        </a:rPr>
                        <a:t>Coming up: Spring 1</a:t>
                      </a:r>
                    </a:p>
                  </a:txBody>
                  <a:tcPr>
                    <a:lnL w="28575">
                      <a:solidFill>
                        <a:schemeClr val="bg1"/>
                      </a:solidFill>
                    </a:lnL>
                    <a:lnR w="28575">
                      <a:solidFill>
                        <a:schemeClr val="bg1"/>
                      </a:solidFill>
                    </a:lnR>
                    <a:lnT w="28575">
                      <a:solidFill>
                        <a:schemeClr val="bg1"/>
                      </a:solidFill>
                    </a:lnT>
                    <a:lnB w="28575">
                      <a:solidFill>
                        <a:schemeClr val="bg1"/>
                      </a:solidFill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dirty="0">
                          <a:solidFill>
                            <a:schemeClr val="tx1"/>
                          </a:solidFill>
                        </a:rPr>
                        <a:t>Unseen poetry and Literature Paper 2 revision</a:t>
                      </a:r>
                    </a:p>
                    <a:p>
                      <a:pPr lvl="0">
                        <a:buNone/>
                      </a:pPr>
                      <a:r>
                        <a:rPr lang="en-US" sz="2800" b="0" i="0" u="none" strike="noStrike" noProof="0" dirty="0">
                          <a:solidFill>
                            <a:schemeClr val="tx1"/>
                          </a:solidFill>
                          <a:latin typeface="Calibri"/>
                        </a:rPr>
                        <a:t> (English Literature Paper 2 Section C)</a:t>
                      </a:r>
                      <a:endParaRPr lang="en-US" sz="2800"/>
                    </a:p>
                  </a:txBody>
                  <a:tcPr>
                    <a:lnL w="28575">
                      <a:solidFill>
                        <a:schemeClr val="bg1"/>
                      </a:solidFill>
                    </a:lnL>
                    <a:lnR w="28575">
                      <a:solidFill>
                        <a:schemeClr val="bg1"/>
                      </a:solidFill>
                    </a:lnR>
                    <a:lnT w="28575">
                      <a:solidFill>
                        <a:schemeClr val="bg1"/>
                      </a:solidFill>
                    </a:lnT>
                    <a:lnB w="28575">
                      <a:solidFill>
                        <a:schemeClr val="bg1"/>
                      </a:solidFill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9046346"/>
                  </a:ext>
                </a:extLst>
              </a:tr>
            </a:tbl>
          </a:graphicData>
        </a:graphic>
      </p:graphicFrame>
      <p:sp>
        <p:nvSpPr>
          <p:cNvPr id="5" name="Title 1">
            <a:extLst>
              <a:ext uri="{FF2B5EF4-FFF2-40B4-BE49-F238E27FC236}">
                <a16:creationId xmlns:a16="http://schemas.microsoft.com/office/drawing/2014/main" id="{2B3DBE44-C54B-8DEF-0DA7-4A3890E315A0}"/>
              </a:ext>
            </a:extLst>
          </p:cNvPr>
          <p:cNvSpPr txBox="1">
            <a:spLocks/>
          </p:cNvSpPr>
          <p:nvPr/>
        </p:nvSpPr>
        <p:spPr>
          <a:xfrm>
            <a:off x="209708" y="165678"/>
            <a:ext cx="11819288" cy="13255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latin typeface="The Hand"/>
              </a:rPr>
              <a:t>The mock exam: English Literature Paper 2</a:t>
            </a:r>
          </a:p>
        </p:txBody>
      </p:sp>
      <p:pic>
        <p:nvPicPr>
          <p:cNvPr id="10" name="Audio 9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90340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4771"/>
    </mc:Choice>
    <mc:Fallback xmlns="">
      <p:transition spd="slow" advTm="1247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D9C1CD-AE12-B44C-7477-A62BB28478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2662" y="1709343"/>
            <a:ext cx="10995838" cy="1325563"/>
          </a:xfrm>
        </p:spPr>
        <p:txBody>
          <a:bodyPr>
            <a:noAutofit/>
          </a:bodyPr>
          <a:lstStyle/>
          <a:p>
            <a:r>
              <a:rPr lang="en-US" dirty="0">
                <a:solidFill>
                  <a:srgbClr val="BD8548"/>
                </a:solidFill>
                <a:latin typeface="Arial Nova"/>
              </a:rPr>
              <a:t>We have carried out two other formal assessments: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DDC21E4-F44E-F0A0-74FB-7ABEDA88CE3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2026754"/>
              </p:ext>
            </p:extLst>
          </p:nvPr>
        </p:nvGraphicFramePr>
        <p:xfrm>
          <a:off x="810365" y="3428621"/>
          <a:ext cx="10620432" cy="23117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11929">
                  <a:extLst>
                    <a:ext uri="{9D8B030D-6E8A-4147-A177-3AD203B41FA5}">
                      <a16:colId xmlns:a16="http://schemas.microsoft.com/office/drawing/2014/main" val="3894916910"/>
                    </a:ext>
                  </a:extLst>
                </a:gridCol>
                <a:gridCol w="7208503">
                  <a:extLst>
                    <a:ext uri="{9D8B030D-6E8A-4147-A177-3AD203B41FA5}">
                      <a16:colId xmlns:a16="http://schemas.microsoft.com/office/drawing/2014/main" val="1331690738"/>
                    </a:ext>
                  </a:extLst>
                </a:gridCol>
              </a:tblGrid>
              <a:tr h="720053">
                <a:tc>
                  <a:txBody>
                    <a:bodyPr/>
                    <a:lstStyle/>
                    <a:p>
                      <a:r>
                        <a:rPr lang="en-US" sz="2800" b="1" i="0" dirty="0">
                          <a:solidFill>
                            <a:schemeClr val="tx1"/>
                          </a:solidFill>
                          <a:latin typeface="+mj-lt"/>
                        </a:rPr>
                        <a:t>Autumn 1</a:t>
                      </a:r>
                    </a:p>
                  </a:txBody>
                  <a:tcPr>
                    <a:lnL w="28575">
                      <a:solidFill>
                        <a:schemeClr val="bg1"/>
                      </a:solidFill>
                    </a:lnL>
                    <a:lnR w="28575">
                      <a:solidFill>
                        <a:schemeClr val="bg1"/>
                      </a:solidFill>
                    </a:lnR>
                    <a:lnT w="28575">
                      <a:solidFill>
                        <a:schemeClr val="bg1"/>
                      </a:solidFill>
                    </a:lnT>
                    <a:lnB w="28575">
                      <a:solidFill>
                        <a:schemeClr val="bg1"/>
                      </a:solidFill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0" dirty="0">
                          <a:solidFill>
                            <a:schemeClr val="tx1"/>
                          </a:solidFill>
                        </a:rPr>
                        <a:t>English Language Paper 1</a:t>
                      </a:r>
                    </a:p>
                  </a:txBody>
                  <a:tcPr>
                    <a:lnL w="28575">
                      <a:solidFill>
                        <a:schemeClr val="bg1"/>
                      </a:solidFill>
                    </a:lnL>
                    <a:lnR w="28575">
                      <a:solidFill>
                        <a:schemeClr val="bg1"/>
                      </a:solidFill>
                    </a:lnR>
                    <a:lnT w="28575">
                      <a:solidFill>
                        <a:schemeClr val="bg1"/>
                      </a:solidFill>
                    </a:lnT>
                    <a:lnB w="28575">
                      <a:solidFill>
                        <a:schemeClr val="bg1"/>
                      </a:solidFill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5665987"/>
                  </a:ext>
                </a:extLst>
              </a:tr>
              <a:tr h="795848">
                <a:tc>
                  <a:txBody>
                    <a:bodyPr/>
                    <a:lstStyle/>
                    <a:p>
                      <a:r>
                        <a:rPr lang="en-US" sz="2800" b="1" i="0" dirty="0">
                          <a:solidFill>
                            <a:schemeClr val="tx1"/>
                          </a:solidFill>
                          <a:latin typeface="+mj-lt"/>
                        </a:rPr>
                        <a:t>Autumn 2</a:t>
                      </a:r>
                    </a:p>
                  </a:txBody>
                  <a:tcPr>
                    <a:lnL w="28575">
                      <a:solidFill>
                        <a:schemeClr val="bg1"/>
                      </a:solidFill>
                    </a:lnL>
                    <a:lnR w="28575">
                      <a:solidFill>
                        <a:schemeClr val="bg1"/>
                      </a:solidFill>
                    </a:lnR>
                    <a:lnT w="28575">
                      <a:solidFill>
                        <a:schemeClr val="bg1"/>
                      </a:solidFill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0" i="0" u="none" strike="noStrike" noProof="0" dirty="0">
                          <a:solidFill>
                            <a:schemeClr val="tx1"/>
                          </a:solidFill>
                          <a:latin typeface="Aptos"/>
                        </a:rPr>
                        <a:t>English Literature Paper 1</a:t>
                      </a:r>
                    </a:p>
                  </a:txBody>
                  <a:tcPr>
                    <a:lnL w="28575">
                      <a:solidFill>
                        <a:schemeClr val="bg1"/>
                      </a:solidFill>
                    </a:lnL>
                    <a:lnR w="28575">
                      <a:solidFill>
                        <a:schemeClr val="bg1"/>
                      </a:solidFill>
                    </a:lnR>
                    <a:lnT w="28575">
                      <a:solidFill>
                        <a:schemeClr val="bg1"/>
                      </a:solidFill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6198919"/>
                  </a:ext>
                </a:extLst>
              </a:tr>
              <a:tr h="795848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800" b="1" i="0" dirty="0">
                          <a:solidFill>
                            <a:schemeClr val="tx1"/>
                          </a:solidFill>
                          <a:latin typeface="+mj-lt"/>
                        </a:rPr>
                        <a:t>Coming up: Spring 2 </a:t>
                      </a:r>
                    </a:p>
                  </a:txBody>
                  <a:tcPr>
                    <a:lnL w="28575">
                      <a:solidFill>
                        <a:schemeClr val="bg1"/>
                      </a:solidFill>
                    </a:lnL>
                    <a:lnR w="28575">
                      <a:solidFill>
                        <a:schemeClr val="bg1"/>
                      </a:solidFill>
                    </a:lnR>
                    <a:lnT w="28575">
                      <a:solidFill>
                        <a:schemeClr val="bg1"/>
                      </a:solidFill>
                    </a:lnT>
                    <a:lnB w="28575">
                      <a:solidFill>
                        <a:schemeClr val="bg1"/>
                      </a:solidFill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0" i="0" u="none" strike="noStrike" noProof="0" dirty="0">
                          <a:solidFill>
                            <a:schemeClr val="tx1"/>
                          </a:solidFill>
                          <a:latin typeface="Aptos"/>
                        </a:rPr>
                        <a:t>English Language Paper 2</a:t>
                      </a:r>
                    </a:p>
                  </a:txBody>
                  <a:tcPr>
                    <a:lnL w="28575">
                      <a:solidFill>
                        <a:schemeClr val="bg1"/>
                      </a:solidFill>
                    </a:lnL>
                    <a:lnR w="28575">
                      <a:solidFill>
                        <a:schemeClr val="bg1"/>
                      </a:solidFill>
                    </a:lnR>
                    <a:lnT w="28575">
                      <a:solidFill>
                        <a:schemeClr val="bg1"/>
                      </a:solidFill>
                    </a:lnT>
                    <a:lnB w="28575">
                      <a:solidFill>
                        <a:schemeClr val="bg1"/>
                      </a:solidFill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38356086"/>
                  </a:ext>
                </a:extLst>
              </a:tr>
            </a:tbl>
          </a:graphicData>
        </a:graphic>
      </p:graphicFrame>
      <p:sp>
        <p:nvSpPr>
          <p:cNvPr id="5" name="Title 1">
            <a:extLst>
              <a:ext uri="{FF2B5EF4-FFF2-40B4-BE49-F238E27FC236}">
                <a16:creationId xmlns:a16="http://schemas.microsoft.com/office/drawing/2014/main" id="{2B3DBE44-C54B-8DEF-0DA7-4A3890E315A0}"/>
              </a:ext>
            </a:extLst>
          </p:cNvPr>
          <p:cNvSpPr txBox="1">
            <a:spLocks/>
          </p:cNvSpPr>
          <p:nvPr/>
        </p:nvSpPr>
        <p:spPr>
          <a:xfrm>
            <a:off x="209708" y="165678"/>
            <a:ext cx="11819288" cy="13255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b="1" dirty="0">
                <a:latin typeface="The Hand"/>
              </a:rPr>
              <a:t>What about the other GCSE components?</a:t>
            </a:r>
          </a:p>
        </p:txBody>
      </p:sp>
      <p:pic>
        <p:nvPicPr>
          <p:cNvPr id="17" name="Audio 16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35103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621"/>
    </mc:Choice>
    <mc:Fallback xmlns="">
      <p:transition spd="slow" advTm="816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D9C1CD-AE12-B44C-7477-A62BB28478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3845" y="328255"/>
            <a:ext cx="6472084" cy="1387013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en-US" sz="5400" b="1" dirty="0">
                <a:latin typeface="The Hand"/>
              </a:rPr>
              <a:t>Revision Guides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5394788-ED9B-D22F-0F74-EFB9DC2A61CF}"/>
              </a:ext>
            </a:extLst>
          </p:cNvPr>
          <p:cNvSpPr txBox="1"/>
          <p:nvPr/>
        </p:nvSpPr>
        <p:spPr>
          <a:xfrm>
            <a:off x="654382" y="2270527"/>
            <a:ext cx="6472577" cy="34286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600" dirty="0">
                <a:latin typeface="Aptos Display"/>
              </a:rPr>
              <a:t>Students have received: </a:t>
            </a:r>
          </a:p>
          <a:p>
            <a:endParaRPr lang="en-US" sz="3600" dirty="0">
              <a:latin typeface="Aptos Display"/>
              <a:cs typeface="Dreaming Outloud Pro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latin typeface="Aptos Display"/>
                <a:cs typeface="Dreaming Outloud Pro"/>
              </a:rPr>
              <a:t>English Language revision guides/workbooks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>
                <a:latin typeface="Aptos Display"/>
                <a:cs typeface="Dreaming Outloud Pro"/>
              </a:rPr>
              <a:t>CGP revision guides on all Literature texts. </a:t>
            </a:r>
          </a:p>
        </p:txBody>
      </p:sp>
      <p:sp>
        <p:nvSpPr>
          <p:cNvPr id="3" name="AutoShape 2" descr="Macbeth - Oregon Shakespeare Festival">
            <a:extLst>
              <a:ext uri="{FF2B5EF4-FFF2-40B4-BE49-F238E27FC236}">
                <a16:creationId xmlns:a16="http://schemas.microsoft.com/office/drawing/2014/main" id="{2E54E3A5-7EBB-1E58-973B-05C137E91D6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DC83176-53F0-638E-488E-47A1BBA0ED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226542">
            <a:off x="7623718" y="422197"/>
            <a:ext cx="1987190" cy="253697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E1F4330-41E2-0AEB-0CA9-22AB5D0AB13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56789" y="1404276"/>
            <a:ext cx="2160963" cy="305776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3111836-76F3-693E-7AB3-5E42FE6B8B3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26671">
            <a:off x="7817255" y="3167728"/>
            <a:ext cx="2073627" cy="2934182"/>
          </a:xfrm>
          <a:prstGeom prst="rect">
            <a:avLst/>
          </a:prstGeom>
        </p:spPr>
      </p:pic>
      <p:pic>
        <p:nvPicPr>
          <p:cNvPr id="6" name="Picture 5" descr="A black text on a white background&#10;&#10;Description automatically generated">
            <a:extLst>
              <a:ext uri="{FF2B5EF4-FFF2-40B4-BE49-F238E27FC236}">
                <a16:creationId xmlns:a16="http://schemas.microsoft.com/office/drawing/2014/main" id="{DA85915B-27F6-58E4-36A5-EB877859497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60885" y="5700070"/>
            <a:ext cx="2695575" cy="908957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6112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546"/>
    </mc:Choice>
    <mc:Fallback xmlns="">
      <p:transition spd="slow" advTm="705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D9C1CD-AE12-B44C-7477-A62BB28478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3846" y="365125"/>
            <a:ext cx="10699954" cy="1350143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en-US" sz="4800" b="1" dirty="0">
                <a:solidFill>
                  <a:srgbClr val="000000"/>
                </a:solidFill>
                <a:latin typeface="The Hand"/>
              </a:rPr>
              <a:t>Period 7 offer this half term...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5394788-ED9B-D22F-0F74-EFB9DC2A61CF}"/>
              </a:ext>
            </a:extLst>
          </p:cNvPr>
          <p:cNvSpPr txBox="1"/>
          <p:nvPr/>
        </p:nvSpPr>
        <p:spPr>
          <a:xfrm>
            <a:off x="654382" y="2110753"/>
            <a:ext cx="10700448" cy="34163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571500" indent="-571500">
              <a:buFont typeface="Arial"/>
              <a:buChar char="•"/>
            </a:pPr>
            <a:r>
              <a:rPr lang="en-US" sz="3600" dirty="0">
                <a:latin typeface="Aptos Display"/>
              </a:rPr>
              <a:t>Larger English revision sessions: all students will receive an A3 resource as part of this session they can </a:t>
            </a:r>
            <a:r>
              <a:rPr lang="en-US" sz="3600">
                <a:latin typeface="Aptos Display"/>
              </a:rPr>
              <a:t>complete/continue to work on at home. </a:t>
            </a:r>
            <a:endParaRPr lang="en-US">
              <a:latin typeface="Calibri" panose="020F0502020204030204"/>
              <a:cs typeface="Calibri" panose="020F0502020204030204"/>
            </a:endParaRPr>
          </a:p>
          <a:p>
            <a:pPr marL="571500" indent="-571500">
              <a:buFont typeface="Arial"/>
              <a:buChar char="•"/>
            </a:pPr>
            <a:endParaRPr lang="en-US" sz="3600" dirty="0">
              <a:latin typeface="Aptos Display"/>
              <a:cs typeface="Calibri" panose="020F0502020204030204"/>
            </a:endParaRPr>
          </a:p>
          <a:p>
            <a:pPr marL="571500" indent="-571500">
              <a:buFont typeface="Arial"/>
              <a:buChar char="•"/>
            </a:pPr>
            <a:r>
              <a:rPr lang="en-US" sz="3600" dirty="0">
                <a:latin typeface="Aptos Display"/>
                <a:cs typeface="Calibri" panose="020F0502020204030204"/>
              </a:rPr>
              <a:t>Smaller group sessions: focusing on key areas of the exam at teachers' discretion. </a:t>
            </a:r>
          </a:p>
        </p:txBody>
      </p:sp>
      <p:sp>
        <p:nvSpPr>
          <p:cNvPr id="3" name="AutoShape 2" descr="Macbeth - Oregon Shakespeare Festival">
            <a:extLst>
              <a:ext uri="{FF2B5EF4-FFF2-40B4-BE49-F238E27FC236}">
                <a16:creationId xmlns:a16="http://schemas.microsoft.com/office/drawing/2014/main" id="{2E54E3A5-7EBB-1E58-973B-05C137E91D6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" name="Picture 5" descr="A black text on a white background&#10;&#10;Description automatically generated">
            <a:extLst>
              <a:ext uri="{FF2B5EF4-FFF2-40B4-BE49-F238E27FC236}">
                <a16:creationId xmlns:a16="http://schemas.microsoft.com/office/drawing/2014/main" id="{DA85915B-27F6-58E4-36A5-EB87785949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88821" y="5822973"/>
            <a:ext cx="2277705" cy="786054"/>
          </a:xfrm>
          <a:prstGeom prst="rect">
            <a:avLst/>
          </a:prstGeom>
        </p:spPr>
      </p:pic>
      <p:pic>
        <p:nvPicPr>
          <p:cNvPr id="9" name="Audio 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4073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4561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6888"/>
    </mc:Choice>
    <mc:Fallback xmlns="">
      <p:transition spd="slow" advTm="968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D9C1CD-AE12-B44C-7477-A62BB28478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2232" y="180770"/>
            <a:ext cx="2993923" cy="1350143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en-US" sz="5400" b="1" dirty="0">
                <a:latin typeface="The Hand"/>
              </a:rPr>
              <a:t>On the VLE:</a:t>
            </a:r>
          </a:p>
        </p:txBody>
      </p:sp>
      <p:sp>
        <p:nvSpPr>
          <p:cNvPr id="3" name="AutoShape 2" descr="Macbeth - Oregon Shakespeare Festival">
            <a:extLst>
              <a:ext uri="{FF2B5EF4-FFF2-40B4-BE49-F238E27FC236}">
                <a16:creationId xmlns:a16="http://schemas.microsoft.com/office/drawing/2014/main" id="{2E54E3A5-7EBB-1E58-973B-05C137E91D6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" name="Picture 3" descr="A screenshot of a computer&#10;&#10;Description automatically generated">
            <a:extLst>
              <a:ext uri="{FF2B5EF4-FFF2-40B4-BE49-F238E27FC236}">
                <a16:creationId xmlns:a16="http://schemas.microsoft.com/office/drawing/2014/main" id="{67D8EF02-6907-4177-5A2E-93B436737BC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8952" t="21864" r="20565" b="10394"/>
          <a:stretch/>
        </p:blipFill>
        <p:spPr>
          <a:xfrm rot="-240000">
            <a:off x="626293" y="1923785"/>
            <a:ext cx="6157456" cy="3883755"/>
          </a:xfrm>
          <a:prstGeom prst="rect">
            <a:avLst/>
          </a:prstGeom>
        </p:spPr>
      </p:pic>
      <p:pic>
        <p:nvPicPr>
          <p:cNvPr id="5" name="Picture 4" descr="A screenshot of a computer&#10;&#10;Description automatically generated">
            <a:extLst>
              <a:ext uri="{FF2B5EF4-FFF2-40B4-BE49-F238E27FC236}">
                <a16:creationId xmlns:a16="http://schemas.microsoft.com/office/drawing/2014/main" id="{A23CBC7A-5BC3-238E-C151-3623FCFDFD89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9456" t="24980" r="20464" b="6810"/>
          <a:stretch/>
        </p:blipFill>
        <p:spPr>
          <a:xfrm rot="300000">
            <a:off x="5506064" y="2622579"/>
            <a:ext cx="5862491" cy="3768393"/>
          </a:xfrm>
          <a:prstGeom prst="rect">
            <a:avLst/>
          </a:prstGeom>
        </p:spPr>
      </p:pic>
      <p:pic>
        <p:nvPicPr>
          <p:cNvPr id="10" name="Audio 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4073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7506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766"/>
    </mc:Choice>
    <mc:Fallback xmlns="">
      <p:transition spd="slow" advTm="297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D9C1CD-AE12-B44C-7477-A62BB28478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8340"/>
            <a:ext cx="10515600" cy="1325563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en-US" b="1" dirty="0">
                <a:latin typeface="The Hand"/>
              </a:rPr>
              <a:t>How else will we support your child?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0424222-230F-B757-ADD1-3ECB6384F0B5}"/>
              </a:ext>
            </a:extLst>
          </p:cNvPr>
          <p:cNvSpPr txBox="1"/>
          <p:nvPr/>
        </p:nvSpPr>
        <p:spPr>
          <a:xfrm rot="21420000">
            <a:off x="607250" y="1392252"/>
            <a:ext cx="3856076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3600" b="1" dirty="0"/>
              <a:t>Literature Lectures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659B716-52A7-122D-352B-189744BDA021}"/>
              </a:ext>
            </a:extLst>
          </p:cNvPr>
          <p:cNvSpPr txBox="1"/>
          <p:nvPr/>
        </p:nvSpPr>
        <p:spPr>
          <a:xfrm>
            <a:off x="2350422" y="2139360"/>
            <a:ext cx="7481779" cy="440120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800" b="1" dirty="0"/>
              <a:t>Previous topics include: </a:t>
            </a:r>
            <a:endParaRPr lang="en-GB" sz="2800" b="1" dirty="0"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/>
              <a:t>The Troubles and Storm on the Island</a:t>
            </a:r>
            <a:endParaRPr lang="en-GB" sz="2800" dirty="0"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/>
              <a:t>Macbeth and Freud</a:t>
            </a:r>
            <a:endParaRPr lang="en-GB" sz="2800" dirty="0"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/>
              <a:t>The Motif of Temperature in A Christmas Carol </a:t>
            </a:r>
            <a:endParaRPr lang="en-GB" sz="2800" dirty="0"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/>
              <a:t>Alcohol as a Symbol in An Inspector Calls</a:t>
            </a:r>
            <a:endParaRPr lang="en-GB" sz="2800" dirty="0"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/>
              <a:t>The Identity of a Soldier </a:t>
            </a:r>
            <a:endParaRPr lang="en-GB" sz="2800" dirty="0"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/>
              <a:t>Romanticism in Poetry</a:t>
            </a:r>
            <a:endParaRPr lang="en-GB" sz="2800" dirty="0"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/>
              <a:t>The Supernatural in A Christmas Carol</a:t>
            </a:r>
            <a:endParaRPr lang="en-GB" sz="2800" dirty="0"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/>
              <a:t>Stagecraft in An Inspector Calls </a:t>
            </a:r>
            <a:endParaRPr lang="en-GB" sz="2800" dirty="0">
              <a:cs typeface="Calibri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/>
              <a:t>Patterns and Themes in Macbeth </a:t>
            </a:r>
            <a:endParaRPr lang="en-GB" sz="2800" dirty="0">
              <a:cs typeface="Calibri"/>
            </a:endParaRPr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25697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439"/>
    </mc:Choice>
    <mc:Fallback xmlns="">
      <p:transition spd="slow" advTm="544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D9C1CD-AE12-B44C-7477-A62BB284784F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en-US" sz="4800" b="1" dirty="0">
                <a:latin typeface="The Hand"/>
              </a:rPr>
              <a:t>Supporting</a:t>
            </a:r>
            <a:r>
              <a:rPr lang="en-US" b="1" dirty="0">
                <a:latin typeface="The Hand"/>
              </a:rPr>
              <a:t> your Child: Team English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5394788-ED9B-D22F-0F74-EFB9DC2A61CF}"/>
              </a:ext>
            </a:extLst>
          </p:cNvPr>
          <p:cNvSpPr txBox="1"/>
          <p:nvPr/>
        </p:nvSpPr>
        <p:spPr>
          <a:xfrm>
            <a:off x="1155656" y="2108255"/>
            <a:ext cx="9870163" cy="403187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600" b="1" dirty="0">
                <a:latin typeface="Aptos Display"/>
              </a:rPr>
              <a:t>Head of English:</a:t>
            </a:r>
            <a:r>
              <a:rPr lang="en-US" sz="3600" dirty="0">
                <a:latin typeface="Aptos Display"/>
              </a:rPr>
              <a:t> </a:t>
            </a:r>
            <a:r>
              <a:rPr lang="en-US" sz="3600" b="1" dirty="0">
                <a:latin typeface="Aptos Display"/>
              </a:rPr>
              <a:t>Jennifer Allsopp</a:t>
            </a:r>
          </a:p>
          <a:p>
            <a:endParaRPr lang="en-US" sz="3600" dirty="0">
              <a:latin typeface="Aptos Display"/>
            </a:endParaRPr>
          </a:p>
          <a:p>
            <a:r>
              <a:rPr lang="en-US" sz="3600" dirty="0">
                <a:latin typeface="Aptos Display"/>
              </a:rPr>
              <a:t>English KS3 Co-Ordinator: Cally Lambert</a:t>
            </a:r>
          </a:p>
          <a:p>
            <a:r>
              <a:rPr lang="en-US" sz="3600" b="1" dirty="0">
                <a:latin typeface="Aptos Display"/>
              </a:rPr>
              <a:t>English KS4 Co-Ordinator: Jonathan Clark</a:t>
            </a:r>
          </a:p>
          <a:p>
            <a:r>
              <a:rPr lang="en-US" sz="3600" dirty="0">
                <a:latin typeface="Aptos Display"/>
              </a:rPr>
              <a:t>English KS5 Co-Ordinator: Spencer Taylor</a:t>
            </a:r>
          </a:p>
          <a:p>
            <a:endParaRPr lang="en-US" sz="3600" dirty="0">
              <a:latin typeface="Aptos Display"/>
            </a:endParaRPr>
          </a:p>
          <a:p>
            <a:r>
              <a:rPr lang="en-US" sz="4000" dirty="0">
                <a:latin typeface="Dreaming Outloud Pro"/>
                <a:cs typeface="Dreaming Outloud Pro"/>
              </a:rPr>
              <a:t>Thank you for your support at home!</a:t>
            </a:r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0012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809"/>
    </mc:Choice>
    <mc:Fallback xmlns="">
      <p:transition spd="slow" advTm="228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D9C1CD-AE12-B44C-7477-A62BB28478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56671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US" sz="4800" b="1" dirty="0">
                <a:solidFill>
                  <a:srgbClr val="BD8548"/>
                </a:solidFill>
                <a:latin typeface="Arial Nova"/>
              </a:rPr>
              <a:t>Exam Dates – Summer 2025</a:t>
            </a:r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9A4D0592-D045-8F11-0A04-3A132C6BC8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6809518"/>
              </p:ext>
            </p:extLst>
          </p:nvPr>
        </p:nvGraphicFramePr>
        <p:xfrm>
          <a:off x="2253011" y="1846346"/>
          <a:ext cx="7685977" cy="36294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43351">
                  <a:extLst>
                    <a:ext uri="{9D8B030D-6E8A-4147-A177-3AD203B41FA5}">
                      <a16:colId xmlns:a16="http://schemas.microsoft.com/office/drawing/2014/main" val="3894916910"/>
                    </a:ext>
                  </a:extLst>
                </a:gridCol>
                <a:gridCol w="5142626">
                  <a:extLst>
                    <a:ext uri="{9D8B030D-6E8A-4147-A177-3AD203B41FA5}">
                      <a16:colId xmlns:a16="http://schemas.microsoft.com/office/drawing/2014/main" val="1331690738"/>
                    </a:ext>
                  </a:extLst>
                </a:gridCol>
              </a:tblGrid>
              <a:tr h="907355">
                <a:tc>
                  <a:txBody>
                    <a:bodyPr/>
                    <a:lstStyle/>
                    <a:p>
                      <a:r>
                        <a:rPr lang="en-US" sz="2400" b="1" i="0" dirty="0">
                          <a:solidFill>
                            <a:schemeClr val="bg1"/>
                          </a:solidFill>
                          <a:latin typeface="+mn-lt"/>
                        </a:rPr>
                        <a:t>Monday 12</a:t>
                      </a:r>
                      <a:r>
                        <a:rPr lang="en-US" sz="2400" b="1" i="0" baseline="30000" dirty="0">
                          <a:solidFill>
                            <a:schemeClr val="bg1"/>
                          </a:solidFill>
                          <a:latin typeface="+mn-lt"/>
                        </a:rPr>
                        <a:t>th</a:t>
                      </a:r>
                      <a:r>
                        <a:rPr lang="en-US" sz="2400" b="1" i="0" dirty="0">
                          <a:solidFill>
                            <a:schemeClr val="bg1"/>
                          </a:solidFill>
                          <a:latin typeface="+mn-lt"/>
                        </a:rPr>
                        <a:t> May</a:t>
                      </a:r>
                    </a:p>
                  </a:txBody>
                  <a:tcPr>
                    <a:lnL w="28575">
                      <a:solidFill>
                        <a:schemeClr val="bg1"/>
                      </a:solidFill>
                    </a:lnL>
                    <a:lnR w="28575">
                      <a:solidFill>
                        <a:schemeClr val="bg1"/>
                      </a:solidFill>
                    </a:lnR>
                    <a:lnT w="28575">
                      <a:solidFill>
                        <a:schemeClr val="bg1"/>
                      </a:solidFill>
                    </a:lnT>
                    <a:lnB w="28575">
                      <a:solidFill>
                        <a:schemeClr val="bg1"/>
                      </a:solidFill>
                    </a:lnB>
                    <a:solidFill>
                      <a:srgbClr val="BD854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i="0" dirty="0">
                          <a:solidFill>
                            <a:schemeClr val="tx1"/>
                          </a:solidFill>
                        </a:rPr>
                        <a:t>English Literature Paper 1</a:t>
                      </a:r>
                    </a:p>
                    <a:p>
                      <a:r>
                        <a:rPr lang="en-US" sz="2400" b="0" i="1" dirty="0">
                          <a:solidFill>
                            <a:schemeClr val="tx1"/>
                          </a:solidFill>
                        </a:rPr>
                        <a:t>Macbeth and A Christmas Carol</a:t>
                      </a:r>
                    </a:p>
                  </a:txBody>
                  <a:tcPr>
                    <a:lnL w="28575">
                      <a:solidFill>
                        <a:schemeClr val="bg1"/>
                      </a:solidFill>
                    </a:lnL>
                    <a:lnR w="28575">
                      <a:solidFill>
                        <a:schemeClr val="bg1"/>
                      </a:solidFill>
                    </a:lnR>
                    <a:lnT w="28575">
                      <a:solidFill>
                        <a:schemeClr val="bg1"/>
                      </a:solidFill>
                    </a:lnT>
                    <a:lnB w="28575">
                      <a:solidFill>
                        <a:schemeClr val="bg1"/>
                      </a:solidFill>
                    </a:lnB>
                    <a:solidFill>
                      <a:srgbClr val="E6AC6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5665987"/>
                  </a:ext>
                </a:extLst>
              </a:tr>
              <a:tr h="907355">
                <a:tc>
                  <a:txBody>
                    <a:bodyPr/>
                    <a:lstStyle/>
                    <a:p>
                      <a:r>
                        <a:rPr lang="en-US" sz="2400" b="1" i="0" dirty="0">
                          <a:solidFill>
                            <a:schemeClr val="bg1"/>
                          </a:solidFill>
                          <a:latin typeface="+mn-lt"/>
                        </a:rPr>
                        <a:t>Tuesday 20</a:t>
                      </a:r>
                      <a:r>
                        <a:rPr lang="en-US" sz="2400" b="1" i="0" baseline="30000" dirty="0">
                          <a:solidFill>
                            <a:schemeClr val="bg1"/>
                          </a:solidFill>
                          <a:latin typeface="+mn-lt"/>
                        </a:rPr>
                        <a:t>th</a:t>
                      </a:r>
                      <a:r>
                        <a:rPr lang="en-US" sz="2400" b="1" i="0" dirty="0">
                          <a:solidFill>
                            <a:schemeClr val="bg1"/>
                          </a:solidFill>
                          <a:latin typeface="+mn-lt"/>
                        </a:rPr>
                        <a:t> May</a:t>
                      </a:r>
                    </a:p>
                  </a:txBody>
                  <a:tcPr>
                    <a:lnL w="28575">
                      <a:solidFill>
                        <a:schemeClr val="bg1"/>
                      </a:solidFill>
                    </a:lnL>
                    <a:lnR w="28575">
                      <a:solidFill>
                        <a:schemeClr val="bg1"/>
                      </a:solidFill>
                    </a:lnR>
                    <a:lnT w="28575">
                      <a:solidFill>
                        <a:schemeClr val="bg1"/>
                      </a:solidFill>
                    </a:lnT>
                    <a:lnB w="28575">
                      <a:solidFill>
                        <a:schemeClr val="bg1"/>
                      </a:solidFill>
                    </a:lnB>
                    <a:solidFill>
                      <a:srgbClr val="BD8548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1" i="0" u="none" strike="noStrike" noProof="0" dirty="0">
                          <a:solidFill>
                            <a:schemeClr val="tx1"/>
                          </a:solidFill>
                          <a:latin typeface="Aptos"/>
                        </a:rPr>
                        <a:t>English Literature Paper 2 </a:t>
                      </a:r>
                    </a:p>
                    <a:p>
                      <a:pPr lvl="0">
                        <a:buNone/>
                      </a:pPr>
                      <a:r>
                        <a:rPr lang="en-US" sz="2400" b="0" i="1" u="none" strike="noStrike" noProof="0" dirty="0">
                          <a:solidFill>
                            <a:schemeClr val="tx1"/>
                          </a:solidFill>
                          <a:latin typeface="Aptos"/>
                        </a:rPr>
                        <a:t>An Inspector Calls and Poetry</a:t>
                      </a:r>
                      <a:endParaRPr lang="en-US" sz="2400" b="0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28575">
                      <a:solidFill>
                        <a:schemeClr val="bg1"/>
                      </a:solidFill>
                    </a:lnL>
                    <a:lnR w="28575">
                      <a:solidFill>
                        <a:schemeClr val="bg1"/>
                      </a:solidFill>
                    </a:lnR>
                    <a:lnT w="28575">
                      <a:solidFill>
                        <a:schemeClr val="bg1"/>
                      </a:solidFill>
                    </a:lnT>
                    <a:lnB w="28575">
                      <a:solidFill>
                        <a:schemeClr val="bg1"/>
                      </a:solidFill>
                    </a:lnB>
                    <a:solidFill>
                      <a:srgbClr val="E6AC6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6198919"/>
                  </a:ext>
                </a:extLst>
              </a:tr>
              <a:tr h="907355">
                <a:tc>
                  <a:txBody>
                    <a:bodyPr/>
                    <a:lstStyle/>
                    <a:p>
                      <a:r>
                        <a:rPr lang="en-US" sz="2400" b="1" i="0" dirty="0">
                          <a:solidFill>
                            <a:schemeClr val="bg1"/>
                          </a:solidFill>
                          <a:latin typeface="+mn-lt"/>
                        </a:rPr>
                        <a:t>Friday 23</a:t>
                      </a:r>
                      <a:r>
                        <a:rPr lang="en-US" sz="2400" b="1" i="0" baseline="30000" dirty="0">
                          <a:solidFill>
                            <a:schemeClr val="bg1"/>
                          </a:solidFill>
                          <a:latin typeface="+mn-lt"/>
                        </a:rPr>
                        <a:t>rd</a:t>
                      </a:r>
                      <a:r>
                        <a:rPr lang="en-US" sz="2400" b="1" i="0" dirty="0">
                          <a:solidFill>
                            <a:schemeClr val="bg1"/>
                          </a:solidFill>
                          <a:latin typeface="+mn-lt"/>
                        </a:rPr>
                        <a:t> May</a:t>
                      </a:r>
                    </a:p>
                  </a:txBody>
                  <a:tcPr>
                    <a:lnL w="28575">
                      <a:solidFill>
                        <a:schemeClr val="bg1"/>
                      </a:solidFill>
                    </a:lnL>
                    <a:lnR w="28575">
                      <a:solidFill>
                        <a:schemeClr val="bg1"/>
                      </a:solidFill>
                    </a:lnR>
                    <a:lnT w="28575">
                      <a:solidFill>
                        <a:schemeClr val="bg1"/>
                      </a:solidFill>
                    </a:lnT>
                    <a:lnB w="28575">
                      <a:solidFill>
                        <a:schemeClr val="bg1"/>
                      </a:solidFill>
                    </a:lnB>
                    <a:solidFill>
                      <a:srgbClr val="BD854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dirty="0">
                          <a:solidFill>
                            <a:schemeClr val="tx1"/>
                          </a:solidFill>
                        </a:rPr>
                        <a:t>English Language Paper 1 </a:t>
                      </a:r>
                    </a:p>
                    <a:p>
                      <a:r>
                        <a:rPr lang="en-US" sz="2400" i="1" dirty="0">
                          <a:solidFill>
                            <a:schemeClr val="tx1"/>
                          </a:solidFill>
                        </a:rPr>
                        <a:t>Fictional Writing</a:t>
                      </a:r>
                    </a:p>
                  </a:txBody>
                  <a:tcPr>
                    <a:lnL w="28575">
                      <a:solidFill>
                        <a:schemeClr val="bg1"/>
                      </a:solidFill>
                    </a:lnL>
                    <a:lnR w="28575">
                      <a:solidFill>
                        <a:schemeClr val="bg1"/>
                      </a:solidFill>
                    </a:lnR>
                    <a:lnT w="28575">
                      <a:solidFill>
                        <a:schemeClr val="bg1"/>
                      </a:solidFill>
                    </a:lnT>
                    <a:lnB w="28575">
                      <a:solidFill>
                        <a:schemeClr val="bg1"/>
                      </a:solidFill>
                    </a:lnB>
                    <a:solidFill>
                      <a:srgbClr val="E6AC6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9046346"/>
                  </a:ext>
                </a:extLst>
              </a:tr>
              <a:tr h="907355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2400" b="1" i="0" u="none" strike="noStrike" noProof="0" dirty="0">
                          <a:solidFill>
                            <a:schemeClr val="bg1"/>
                          </a:solidFill>
                          <a:latin typeface="+mn-lt"/>
                        </a:rPr>
                        <a:t>Friday 6</a:t>
                      </a:r>
                      <a:r>
                        <a:rPr lang="en-US" sz="2400" b="1" i="0" u="none" strike="noStrike" baseline="30000" noProof="0" dirty="0">
                          <a:solidFill>
                            <a:schemeClr val="bg1"/>
                          </a:solidFill>
                          <a:latin typeface="+mn-lt"/>
                        </a:rPr>
                        <a:t>th</a:t>
                      </a:r>
                      <a:r>
                        <a:rPr lang="en-US" sz="2400" b="1" i="0" u="none" strike="noStrike" noProof="0" dirty="0">
                          <a:solidFill>
                            <a:schemeClr val="bg1"/>
                          </a:solidFill>
                          <a:latin typeface="+mn-lt"/>
                        </a:rPr>
                        <a:t> June </a:t>
                      </a:r>
                      <a:endParaRPr lang="en-US" sz="2400" b="1" i="0" dirty="0">
                        <a:solidFill>
                          <a:schemeClr val="bg1"/>
                        </a:solidFill>
                        <a:latin typeface="+mn-lt"/>
                      </a:endParaRPr>
                    </a:p>
                  </a:txBody>
                  <a:tcPr>
                    <a:lnL w="28575">
                      <a:solidFill>
                        <a:schemeClr val="bg1"/>
                      </a:solidFill>
                    </a:lnL>
                    <a:lnR w="28575">
                      <a:solidFill>
                        <a:schemeClr val="bg1"/>
                      </a:solidFill>
                    </a:lnR>
                    <a:lnT w="28575">
                      <a:solidFill>
                        <a:schemeClr val="bg1"/>
                      </a:solidFill>
                    </a:lnT>
                    <a:lnB w="28575">
                      <a:solidFill>
                        <a:schemeClr val="bg1"/>
                      </a:solidFill>
                    </a:lnB>
                    <a:solidFill>
                      <a:srgbClr val="BD854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i="0" dirty="0">
                          <a:solidFill>
                            <a:schemeClr val="tx1"/>
                          </a:solidFill>
                        </a:rPr>
                        <a:t>English Language Paper 2  </a:t>
                      </a:r>
                    </a:p>
                    <a:p>
                      <a:r>
                        <a:rPr lang="en-US" sz="2400" b="0" i="1" dirty="0">
                          <a:solidFill>
                            <a:schemeClr val="tx1"/>
                          </a:solidFill>
                        </a:rPr>
                        <a:t>Non-Fiction Writing </a:t>
                      </a:r>
                    </a:p>
                  </a:txBody>
                  <a:tcPr>
                    <a:lnL w="28575">
                      <a:solidFill>
                        <a:schemeClr val="bg1"/>
                      </a:solidFill>
                    </a:lnL>
                    <a:lnR w="28575">
                      <a:solidFill>
                        <a:schemeClr val="bg1"/>
                      </a:solidFill>
                    </a:lnR>
                    <a:lnT w="28575">
                      <a:solidFill>
                        <a:schemeClr val="bg1"/>
                      </a:solidFill>
                    </a:lnT>
                    <a:lnB w="28575">
                      <a:solidFill>
                        <a:schemeClr val="bg1"/>
                      </a:solidFill>
                    </a:lnB>
                    <a:solidFill>
                      <a:srgbClr val="E6AC6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3665676"/>
                  </a:ext>
                </a:extLst>
              </a:tr>
            </a:tbl>
          </a:graphicData>
        </a:graphic>
      </p:graphicFrame>
      <p:pic>
        <p:nvPicPr>
          <p:cNvPr id="7" name="Audio 6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 rot="1500000"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19363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696"/>
    </mc:Choice>
    <mc:Fallback xmlns="">
      <p:transition spd="slow" advTm="746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222</TotalTime>
  <Words>336</Words>
  <Application>Microsoft Office PowerPoint</Application>
  <PresentationFormat>Widescreen</PresentationFormat>
  <Paragraphs>67</Paragraphs>
  <Slides>9</Slides>
  <Notes>2</Notes>
  <HiddenSlides>0</HiddenSlides>
  <MMClips>9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How to support your child in preparing for the English mock exam.</vt:lpstr>
      <vt:lpstr>How have we prepared students for this mock exam?</vt:lpstr>
      <vt:lpstr>We have carried out two other formal assessments:</vt:lpstr>
      <vt:lpstr>Revision Guides</vt:lpstr>
      <vt:lpstr>Period 7 offer this half term...</vt:lpstr>
      <vt:lpstr>On the VLE:</vt:lpstr>
      <vt:lpstr>How else will we support your child?</vt:lpstr>
      <vt:lpstr>Supporting your Child: Team English</vt:lpstr>
      <vt:lpstr>Exam Dates – Summer 2025</vt:lpstr>
    </vt:vector>
  </TitlesOfParts>
  <Company>Microsoft Office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to Support your Child in English</dc:title>
  <dc:creator>Clark, Jonathan</dc:creator>
  <cp:lastModifiedBy>Andrew Allsopp</cp:lastModifiedBy>
  <cp:revision>210</cp:revision>
  <dcterms:created xsi:type="dcterms:W3CDTF">2024-09-25T16:01:57Z</dcterms:created>
  <dcterms:modified xsi:type="dcterms:W3CDTF">2024-12-02T12:53:12Z</dcterms:modified>
</cp:coreProperties>
</file>